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5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6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4057" r:id="rId2"/>
    <p:sldMasterId id="2147484087" r:id="rId3"/>
    <p:sldMasterId id="2147484101" r:id="rId4"/>
    <p:sldMasterId id="2147484115" r:id="rId5"/>
    <p:sldMasterId id="2147484129" r:id="rId6"/>
    <p:sldMasterId id="2147484144" r:id="rId7"/>
  </p:sldMasterIdLst>
  <p:notesMasterIdLst>
    <p:notesMasterId r:id="rId42"/>
  </p:notesMasterIdLst>
  <p:handoutMasterIdLst>
    <p:handoutMasterId r:id="rId43"/>
  </p:handoutMasterIdLst>
  <p:sldIdLst>
    <p:sldId id="368" r:id="rId8"/>
    <p:sldId id="741" r:id="rId9"/>
    <p:sldId id="761" r:id="rId10"/>
    <p:sldId id="762" r:id="rId11"/>
    <p:sldId id="763" r:id="rId12"/>
    <p:sldId id="764" r:id="rId13"/>
    <p:sldId id="765" r:id="rId14"/>
    <p:sldId id="766" r:id="rId15"/>
    <p:sldId id="767" r:id="rId16"/>
    <p:sldId id="768" r:id="rId17"/>
    <p:sldId id="770" r:id="rId18"/>
    <p:sldId id="771" r:id="rId19"/>
    <p:sldId id="772" r:id="rId20"/>
    <p:sldId id="773" r:id="rId21"/>
    <p:sldId id="774" r:id="rId22"/>
    <p:sldId id="775" r:id="rId23"/>
    <p:sldId id="776" r:id="rId24"/>
    <p:sldId id="777" r:id="rId25"/>
    <p:sldId id="778" r:id="rId26"/>
    <p:sldId id="779" r:id="rId27"/>
    <p:sldId id="780" r:id="rId28"/>
    <p:sldId id="781" r:id="rId29"/>
    <p:sldId id="782" r:id="rId30"/>
    <p:sldId id="783" r:id="rId31"/>
    <p:sldId id="784" r:id="rId32"/>
    <p:sldId id="790" r:id="rId33"/>
    <p:sldId id="785" r:id="rId34"/>
    <p:sldId id="786" r:id="rId35"/>
    <p:sldId id="787" r:id="rId36"/>
    <p:sldId id="788" r:id="rId37"/>
    <p:sldId id="791" r:id="rId38"/>
    <p:sldId id="792" r:id="rId39"/>
    <p:sldId id="789" r:id="rId40"/>
    <p:sldId id="793" r:id="rId4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굴림" pitchFamily="34" charset="-127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굴림" pitchFamily="34" charset="-127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굴림" pitchFamily="34" charset="-127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굴림" pitchFamily="34" charset="-127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굴림" pitchFamily="34" charset="-127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굴림" pitchFamily="34" charset="-127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굴림" pitchFamily="34" charset="-127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굴림" pitchFamily="34" charset="-127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굴림" pitchFamily="34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73" autoAdjust="0"/>
  </p:normalViewPr>
  <p:slideViewPr>
    <p:cSldViewPr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handoutMaster" Target="handoutMasters/handoutMaster1.xml"/><Relationship Id="rId8" Type="http://schemas.openxmlformats.org/officeDocument/2006/relationships/slide" Target="slides/slid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theme" Target="theme/theme1.xml"/><Relationship Id="rId20" Type="http://schemas.openxmlformats.org/officeDocument/2006/relationships/slide" Target="slides/slide13.xml"/><Relationship Id="rId41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88E0DCA-F23A-48F3-BEF9-B273A89AFADC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F786929C-10CD-4AFA-98AF-A5C9F0C7E567}">
      <dgm:prSet phldrT="[Text]"/>
      <dgm:spPr>
        <a:solidFill>
          <a:srgbClr val="FF0000"/>
        </a:solidFill>
      </dgm:spPr>
      <dgm:t>
        <a:bodyPr/>
        <a:lstStyle/>
        <a:p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Climate</a:t>
          </a:r>
          <a:endParaRPr lang="cs-CZ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6EDE29A-E84E-4094-910E-1041F4CA2155}" type="parTrans" cxnId="{CB7051B4-90E9-4994-8F49-21C7DE1DDCB2}">
      <dgm:prSet/>
      <dgm:spPr/>
      <dgm:t>
        <a:bodyPr/>
        <a:lstStyle/>
        <a:p>
          <a:endParaRPr lang="cs-CZ"/>
        </a:p>
      </dgm:t>
    </dgm:pt>
    <dgm:pt modelId="{711E4BFB-1DE2-416D-B309-2748869213F2}" type="sibTrans" cxnId="{CB7051B4-90E9-4994-8F49-21C7DE1DDCB2}">
      <dgm:prSet/>
      <dgm:spPr/>
      <dgm:t>
        <a:bodyPr/>
        <a:lstStyle/>
        <a:p>
          <a:endParaRPr lang="cs-CZ"/>
        </a:p>
      </dgm:t>
    </dgm:pt>
    <dgm:pt modelId="{3A40B29C-BD8C-4490-92F2-250E1BF21776}">
      <dgm:prSet phldrT="[Text]"/>
      <dgm:spPr>
        <a:solidFill>
          <a:srgbClr val="92D050"/>
        </a:solidFill>
      </dgm:spPr>
      <dgm:t>
        <a:bodyPr/>
        <a:lstStyle/>
        <a:p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Food security</a:t>
          </a:r>
          <a:endParaRPr lang="cs-CZ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C3B1DB3-7E76-489F-9178-EA8DE7F4F824}" type="parTrans" cxnId="{E791DB12-D0DD-4D64-8CEA-63083F4167C5}">
      <dgm:prSet/>
      <dgm:spPr/>
      <dgm:t>
        <a:bodyPr/>
        <a:lstStyle/>
        <a:p>
          <a:endParaRPr lang="cs-CZ"/>
        </a:p>
      </dgm:t>
    </dgm:pt>
    <dgm:pt modelId="{C2936EE6-33B0-44F4-969E-79896B59B489}" type="sibTrans" cxnId="{E791DB12-D0DD-4D64-8CEA-63083F4167C5}">
      <dgm:prSet/>
      <dgm:spPr/>
      <dgm:t>
        <a:bodyPr/>
        <a:lstStyle/>
        <a:p>
          <a:endParaRPr lang="cs-CZ"/>
        </a:p>
      </dgm:t>
    </dgm:pt>
    <dgm:pt modelId="{D364C6B6-7AEC-43CE-99B3-7F07F180DB35}" type="pres">
      <dgm:prSet presAssocID="{B88E0DCA-F23A-48F3-BEF9-B273A89AFADC}" presName="CompostProcess" presStyleCnt="0">
        <dgm:presLayoutVars>
          <dgm:dir/>
          <dgm:resizeHandles val="exact"/>
        </dgm:presLayoutVars>
      </dgm:prSet>
      <dgm:spPr/>
    </dgm:pt>
    <dgm:pt modelId="{A3E34C3C-779E-42C5-A2B0-908B481C6BAF}" type="pres">
      <dgm:prSet presAssocID="{B88E0DCA-F23A-48F3-BEF9-B273A89AFADC}" presName="arrow" presStyleLbl="bgShp" presStyleIdx="0" presStyleCnt="1" custScaleX="28617" custScaleY="38057"/>
      <dgm:spPr/>
    </dgm:pt>
    <dgm:pt modelId="{3E74FEDF-E93B-4344-81ED-EC4CDB3582A6}" type="pres">
      <dgm:prSet presAssocID="{B88E0DCA-F23A-48F3-BEF9-B273A89AFADC}" presName="linearProcess" presStyleCnt="0"/>
      <dgm:spPr/>
    </dgm:pt>
    <dgm:pt modelId="{E0295A81-A0D2-40CA-B42E-7E4B07D3E67A}" type="pres">
      <dgm:prSet presAssocID="{F786929C-10CD-4AFA-98AF-A5C9F0C7E567}" presName="textNode" presStyleLbl="node1" presStyleIdx="0" presStyleCnt="2" custLinFactX="-24825" custLinFactNeighborX="-100000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414C6F8-EF45-4DD8-A694-5C08486F2305}" type="pres">
      <dgm:prSet presAssocID="{711E4BFB-1DE2-416D-B309-2748869213F2}" presName="sibTrans" presStyleCnt="0"/>
      <dgm:spPr/>
    </dgm:pt>
    <dgm:pt modelId="{4E00BC67-AF5B-4063-90B5-947EE3CEDF10}" type="pres">
      <dgm:prSet presAssocID="{3A40B29C-BD8C-4490-92F2-250E1BF21776}" presName="textNode" presStyleLbl="node1" presStyleIdx="1" presStyleCnt="2" custLinFactX="24064" custLinFactNeighborX="100000">
        <dgm:presLayoutVars>
          <dgm:bulletEnabled val="1"/>
        </dgm:presLayoutVars>
      </dgm:prSet>
      <dgm:spPr/>
    </dgm:pt>
  </dgm:ptLst>
  <dgm:cxnLst>
    <dgm:cxn modelId="{E791DB12-D0DD-4D64-8CEA-63083F4167C5}" srcId="{B88E0DCA-F23A-48F3-BEF9-B273A89AFADC}" destId="{3A40B29C-BD8C-4490-92F2-250E1BF21776}" srcOrd="1" destOrd="0" parTransId="{8C3B1DB3-7E76-489F-9178-EA8DE7F4F824}" sibTransId="{C2936EE6-33B0-44F4-969E-79896B59B489}"/>
    <dgm:cxn modelId="{695D3A7D-C1D5-4ED3-92D2-BACB5717E048}" type="presOf" srcId="{F786929C-10CD-4AFA-98AF-A5C9F0C7E567}" destId="{E0295A81-A0D2-40CA-B42E-7E4B07D3E67A}" srcOrd="0" destOrd="0" presId="urn:microsoft.com/office/officeart/2005/8/layout/hProcess9"/>
    <dgm:cxn modelId="{CB7051B4-90E9-4994-8F49-21C7DE1DDCB2}" srcId="{B88E0DCA-F23A-48F3-BEF9-B273A89AFADC}" destId="{F786929C-10CD-4AFA-98AF-A5C9F0C7E567}" srcOrd="0" destOrd="0" parTransId="{46EDE29A-E84E-4094-910E-1041F4CA2155}" sibTransId="{711E4BFB-1DE2-416D-B309-2748869213F2}"/>
    <dgm:cxn modelId="{C1F5E011-CA9F-4B4D-8C1C-37C2A1CBFF32}" type="presOf" srcId="{B88E0DCA-F23A-48F3-BEF9-B273A89AFADC}" destId="{D364C6B6-7AEC-43CE-99B3-7F07F180DB35}" srcOrd="0" destOrd="0" presId="urn:microsoft.com/office/officeart/2005/8/layout/hProcess9"/>
    <dgm:cxn modelId="{4C4E5D2E-E1B3-479F-88AF-F818BBD4E60F}" type="presOf" srcId="{3A40B29C-BD8C-4490-92F2-250E1BF21776}" destId="{4E00BC67-AF5B-4063-90B5-947EE3CEDF10}" srcOrd="0" destOrd="0" presId="urn:microsoft.com/office/officeart/2005/8/layout/hProcess9"/>
    <dgm:cxn modelId="{34553534-01F2-41E3-9EF4-DF00E610D68D}" type="presParOf" srcId="{D364C6B6-7AEC-43CE-99B3-7F07F180DB35}" destId="{A3E34C3C-779E-42C5-A2B0-908B481C6BAF}" srcOrd="0" destOrd="0" presId="urn:microsoft.com/office/officeart/2005/8/layout/hProcess9"/>
    <dgm:cxn modelId="{390CD949-FB4B-49B0-B24F-4FDB6D1AAAF2}" type="presParOf" srcId="{D364C6B6-7AEC-43CE-99B3-7F07F180DB35}" destId="{3E74FEDF-E93B-4344-81ED-EC4CDB3582A6}" srcOrd="1" destOrd="0" presId="urn:microsoft.com/office/officeart/2005/8/layout/hProcess9"/>
    <dgm:cxn modelId="{58517438-68CF-4ECD-8CA9-18EF23FC149B}" type="presParOf" srcId="{3E74FEDF-E93B-4344-81ED-EC4CDB3582A6}" destId="{E0295A81-A0D2-40CA-B42E-7E4B07D3E67A}" srcOrd="0" destOrd="0" presId="urn:microsoft.com/office/officeart/2005/8/layout/hProcess9"/>
    <dgm:cxn modelId="{F13517DB-64A5-4C98-B88F-802781D58DF3}" type="presParOf" srcId="{3E74FEDF-E93B-4344-81ED-EC4CDB3582A6}" destId="{F414C6F8-EF45-4DD8-A694-5C08486F2305}" srcOrd="1" destOrd="0" presId="urn:microsoft.com/office/officeart/2005/8/layout/hProcess9"/>
    <dgm:cxn modelId="{8DBBA115-21E8-4C6B-8D07-C3E9CB72FDB9}" type="presParOf" srcId="{3E74FEDF-E93B-4344-81ED-EC4CDB3582A6}" destId="{4E00BC67-AF5B-4063-90B5-947EE3CEDF10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88E0DCA-F23A-48F3-BEF9-B273A89AFADC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F786929C-10CD-4AFA-98AF-A5C9F0C7E567}">
      <dgm:prSet phldrT="[Text]"/>
      <dgm:spPr>
        <a:solidFill>
          <a:srgbClr val="FF0000"/>
        </a:solidFill>
      </dgm:spPr>
      <dgm:t>
        <a:bodyPr/>
        <a:lstStyle/>
        <a:p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Climate change</a:t>
          </a:r>
          <a:endParaRPr lang="cs-CZ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6EDE29A-E84E-4094-910E-1041F4CA2155}" type="parTrans" cxnId="{CB7051B4-90E9-4994-8F49-21C7DE1DDCB2}">
      <dgm:prSet/>
      <dgm:spPr/>
      <dgm:t>
        <a:bodyPr/>
        <a:lstStyle/>
        <a:p>
          <a:endParaRPr lang="cs-CZ"/>
        </a:p>
      </dgm:t>
    </dgm:pt>
    <dgm:pt modelId="{711E4BFB-1DE2-416D-B309-2748869213F2}" type="sibTrans" cxnId="{CB7051B4-90E9-4994-8F49-21C7DE1DDCB2}">
      <dgm:prSet/>
      <dgm:spPr/>
      <dgm:t>
        <a:bodyPr/>
        <a:lstStyle/>
        <a:p>
          <a:endParaRPr lang="cs-CZ"/>
        </a:p>
      </dgm:t>
    </dgm:pt>
    <dgm:pt modelId="{3A40B29C-BD8C-4490-92F2-250E1BF21776}">
      <dgm:prSet phldrT="[Text]"/>
      <dgm:spPr>
        <a:solidFill>
          <a:srgbClr val="92D050"/>
        </a:solidFill>
      </dgm:spPr>
      <dgm:t>
        <a:bodyPr/>
        <a:lstStyle/>
        <a:p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Food security</a:t>
          </a:r>
          <a:endParaRPr lang="cs-CZ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C3B1DB3-7E76-489F-9178-EA8DE7F4F824}" type="parTrans" cxnId="{E791DB12-D0DD-4D64-8CEA-63083F4167C5}">
      <dgm:prSet/>
      <dgm:spPr/>
      <dgm:t>
        <a:bodyPr/>
        <a:lstStyle/>
        <a:p>
          <a:endParaRPr lang="cs-CZ"/>
        </a:p>
      </dgm:t>
    </dgm:pt>
    <dgm:pt modelId="{C2936EE6-33B0-44F4-969E-79896B59B489}" type="sibTrans" cxnId="{E791DB12-D0DD-4D64-8CEA-63083F4167C5}">
      <dgm:prSet/>
      <dgm:spPr/>
      <dgm:t>
        <a:bodyPr/>
        <a:lstStyle/>
        <a:p>
          <a:endParaRPr lang="cs-CZ"/>
        </a:p>
      </dgm:t>
    </dgm:pt>
    <dgm:pt modelId="{D364C6B6-7AEC-43CE-99B3-7F07F180DB35}" type="pres">
      <dgm:prSet presAssocID="{B88E0DCA-F23A-48F3-BEF9-B273A89AFADC}" presName="CompostProcess" presStyleCnt="0">
        <dgm:presLayoutVars>
          <dgm:dir/>
          <dgm:resizeHandles val="exact"/>
        </dgm:presLayoutVars>
      </dgm:prSet>
      <dgm:spPr/>
    </dgm:pt>
    <dgm:pt modelId="{A3E34C3C-779E-42C5-A2B0-908B481C6BAF}" type="pres">
      <dgm:prSet presAssocID="{B88E0DCA-F23A-48F3-BEF9-B273A89AFADC}" presName="arrow" presStyleLbl="bgShp" presStyleIdx="0" presStyleCnt="1" custScaleX="28617" custScaleY="38057"/>
      <dgm:spPr/>
    </dgm:pt>
    <dgm:pt modelId="{3E74FEDF-E93B-4344-81ED-EC4CDB3582A6}" type="pres">
      <dgm:prSet presAssocID="{B88E0DCA-F23A-48F3-BEF9-B273A89AFADC}" presName="linearProcess" presStyleCnt="0"/>
      <dgm:spPr/>
    </dgm:pt>
    <dgm:pt modelId="{E0295A81-A0D2-40CA-B42E-7E4B07D3E67A}" type="pres">
      <dgm:prSet presAssocID="{F786929C-10CD-4AFA-98AF-A5C9F0C7E567}" presName="textNode" presStyleLbl="node1" presStyleIdx="0" presStyleCnt="2" custLinFactX="-24825" custLinFactNeighborX="-100000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414C6F8-EF45-4DD8-A694-5C08486F2305}" type="pres">
      <dgm:prSet presAssocID="{711E4BFB-1DE2-416D-B309-2748869213F2}" presName="sibTrans" presStyleCnt="0"/>
      <dgm:spPr/>
    </dgm:pt>
    <dgm:pt modelId="{4E00BC67-AF5B-4063-90B5-947EE3CEDF10}" type="pres">
      <dgm:prSet presAssocID="{3A40B29C-BD8C-4490-92F2-250E1BF21776}" presName="textNode" presStyleLbl="node1" presStyleIdx="1" presStyleCnt="2" custLinFactX="24064" custLinFactNeighborX="100000">
        <dgm:presLayoutVars>
          <dgm:bulletEnabled val="1"/>
        </dgm:presLayoutVars>
      </dgm:prSet>
      <dgm:spPr/>
    </dgm:pt>
  </dgm:ptLst>
  <dgm:cxnLst>
    <dgm:cxn modelId="{CB7051B4-90E9-4994-8F49-21C7DE1DDCB2}" srcId="{B88E0DCA-F23A-48F3-BEF9-B273A89AFADC}" destId="{F786929C-10CD-4AFA-98AF-A5C9F0C7E567}" srcOrd="0" destOrd="0" parTransId="{46EDE29A-E84E-4094-910E-1041F4CA2155}" sibTransId="{711E4BFB-1DE2-416D-B309-2748869213F2}"/>
    <dgm:cxn modelId="{F31BD2A5-71FC-4300-955C-981CF84E0692}" type="presOf" srcId="{3A40B29C-BD8C-4490-92F2-250E1BF21776}" destId="{4E00BC67-AF5B-4063-90B5-947EE3CEDF10}" srcOrd="0" destOrd="0" presId="urn:microsoft.com/office/officeart/2005/8/layout/hProcess9"/>
    <dgm:cxn modelId="{E791DB12-D0DD-4D64-8CEA-63083F4167C5}" srcId="{B88E0DCA-F23A-48F3-BEF9-B273A89AFADC}" destId="{3A40B29C-BD8C-4490-92F2-250E1BF21776}" srcOrd="1" destOrd="0" parTransId="{8C3B1DB3-7E76-489F-9178-EA8DE7F4F824}" sibTransId="{C2936EE6-33B0-44F4-969E-79896B59B489}"/>
    <dgm:cxn modelId="{909AFA68-0632-4300-AE04-410C4E2AB2C2}" type="presOf" srcId="{F786929C-10CD-4AFA-98AF-A5C9F0C7E567}" destId="{E0295A81-A0D2-40CA-B42E-7E4B07D3E67A}" srcOrd="0" destOrd="0" presId="urn:microsoft.com/office/officeart/2005/8/layout/hProcess9"/>
    <dgm:cxn modelId="{4E380C89-F5A4-4593-8F17-19C40458D2F1}" type="presOf" srcId="{B88E0DCA-F23A-48F3-BEF9-B273A89AFADC}" destId="{D364C6B6-7AEC-43CE-99B3-7F07F180DB35}" srcOrd="0" destOrd="0" presId="urn:microsoft.com/office/officeart/2005/8/layout/hProcess9"/>
    <dgm:cxn modelId="{2BC6AEBF-6C4E-4274-9594-248956675C58}" type="presParOf" srcId="{D364C6B6-7AEC-43CE-99B3-7F07F180DB35}" destId="{A3E34C3C-779E-42C5-A2B0-908B481C6BAF}" srcOrd="0" destOrd="0" presId="urn:microsoft.com/office/officeart/2005/8/layout/hProcess9"/>
    <dgm:cxn modelId="{305C3479-CEE9-4E09-B106-09AF0EFFCA48}" type="presParOf" srcId="{D364C6B6-7AEC-43CE-99B3-7F07F180DB35}" destId="{3E74FEDF-E93B-4344-81ED-EC4CDB3582A6}" srcOrd="1" destOrd="0" presId="urn:microsoft.com/office/officeart/2005/8/layout/hProcess9"/>
    <dgm:cxn modelId="{421CEE57-27BC-496A-B8C4-C04DE82340EE}" type="presParOf" srcId="{3E74FEDF-E93B-4344-81ED-EC4CDB3582A6}" destId="{E0295A81-A0D2-40CA-B42E-7E4B07D3E67A}" srcOrd="0" destOrd="0" presId="urn:microsoft.com/office/officeart/2005/8/layout/hProcess9"/>
    <dgm:cxn modelId="{7F7A8745-5BE3-4DBF-9E94-25681A7667BE}" type="presParOf" srcId="{3E74FEDF-E93B-4344-81ED-EC4CDB3582A6}" destId="{F414C6F8-EF45-4DD8-A694-5C08486F2305}" srcOrd="1" destOrd="0" presId="urn:microsoft.com/office/officeart/2005/8/layout/hProcess9"/>
    <dgm:cxn modelId="{EA106095-33DC-43E2-B8F1-9ADF914BB815}" type="presParOf" srcId="{3E74FEDF-E93B-4344-81ED-EC4CDB3582A6}" destId="{4E00BC67-AF5B-4063-90B5-947EE3CEDF10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E34C3C-779E-42C5-A2B0-908B481C6BAF}">
      <dsp:nvSpPr>
        <dsp:cNvPr id="0" name=""/>
        <dsp:cNvSpPr/>
      </dsp:nvSpPr>
      <dsp:spPr>
        <a:xfrm>
          <a:off x="3200394" y="1401758"/>
          <a:ext cx="2057410" cy="1722445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295A81-A0D2-40CA-B42E-7E4B07D3E67A}">
      <dsp:nvSpPr>
        <dsp:cNvPr id="0" name=""/>
        <dsp:cNvSpPr/>
      </dsp:nvSpPr>
      <dsp:spPr>
        <a:xfrm>
          <a:off x="381005" y="1357788"/>
          <a:ext cx="2722483" cy="1810384"/>
        </a:xfrm>
        <a:prstGeom prst="roundRect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8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Climate</a:t>
          </a:r>
          <a:endParaRPr lang="cs-CZ" sz="480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69381" y="1446164"/>
        <a:ext cx="2545731" cy="1633632"/>
      </dsp:txXfrm>
    </dsp:sp>
    <dsp:sp modelId="{4E00BC67-AF5B-4063-90B5-947EE3CEDF10}">
      <dsp:nvSpPr>
        <dsp:cNvPr id="0" name=""/>
        <dsp:cNvSpPr/>
      </dsp:nvSpPr>
      <dsp:spPr>
        <a:xfrm>
          <a:off x="5333993" y="1357788"/>
          <a:ext cx="2722483" cy="1810384"/>
        </a:xfrm>
        <a:prstGeom prst="roundRect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8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Food security</a:t>
          </a:r>
          <a:endParaRPr lang="cs-CZ" sz="480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422369" y="1446164"/>
        <a:ext cx="2545731" cy="163363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E34C3C-779E-42C5-A2B0-908B481C6BAF}">
      <dsp:nvSpPr>
        <dsp:cNvPr id="0" name=""/>
        <dsp:cNvSpPr/>
      </dsp:nvSpPr>
      <dsp:spPr>
        <a:xfrm>
          <a:off x="3200394" y="1401758"/>
          <a:ext cx="2057410" cy="1722445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295A81-A0D2-40CA-B42E-7E4B07D3E67A}">
      <dsp:nvSpPr>
        <dsp:cNvPr id="0" name=""/>
        <dsp:cNvSpPr/>
      </dsp:nvSpPr>
      <dsp:spPr>
        <a:xfrm>
          <a:off x="381005" y="1357788"/>
          <a:ext cx="2722483" cy="1810384"/>
        </a:xfrm>
        <a:prstGeom prst="roundRect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8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Climate change</a:t>
          </a:r>
          <a:endParaRPr lang="cs-CZ" sz="480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69381" y="1446164"/>
        <a:ext cx="2545731" cy="1633632"/>
      </dsp:txXfrm>
    </dsp:sp>
    <dsp:sp modelId="{4E00BC67-AF5B-4063-90B5-947EE3CEDF10}">
      <dsp:nvSpPr>
        <dsp:cNvPr id="0" name=""/>
        <dsp:cNvSpPr/>
      </dsp:nvSpPr>
      <dsp:spPr>
        <a:xfrm>
          <a:off x="5333993" y="1357788"/>
          <a:ext cx="2722483" cy="1810384"/>
        </a:xfrm>
        <a:prstGeom prst="roundRect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8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Food security</a:t>
          </a:r>
          <a:endParaRPr lang="cs-CZ" sz="480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422369" y="1446164"/>
        <a:ext cx="2545731" cy="16336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NUL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2723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2723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2723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fld id="{2D4D877C-010C-455B-B33D-65FFDFD1F03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000527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2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61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2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Klepnutím lze upravit styly předlohy textu.</a:t>
            </a:r>
          </a:p>
          <a:p>
            <a:pPr lvl="1"/>
            <a:r>
              <a:rPr lang="en-US" noProof="0" smtClean="0"/>
              <a:t>Druhá úroveň</a:t>
            </a:r>
          </a:p>
          <a:p>
            <a:pPr lvl="2"/>
            <a:r>
              <a:rPr lang="en-US" noProof="0" smtClean="0"/>
              <a:t>Třetí úroveň</a:t>
            </a:r>
          </a:p>
          <a:p>
            <a:pPr lvl="3"/>
            <a:r>
              <a:rPr lang="en-US" noProof="0" smtClean="0"/>
              <a:t>Čtvrtá úroveň</a:t>
            </a:r>
          </a:p>
          <a:p>
            <a:pPr lvl="4"/>
            <a:r>
              <a:rPr lang="en-US" noProof="0" smtClean="0"/>
              <a:t>Pátá úroveň</a:t>
            </a:r>
          </a:p>
        </p:txBody>
      </p:sp>
      <p:sp>
        <p:nvSpPr>
          <p:cNvPr id="152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2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fld id="{1619CAB6-3873-4C1E-BFEC-7E156B22FD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5642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9pPr>
          </a:lstStyle>
          <a:p>
            <a:pPr eaLnBrk="1" hangingPunct="1"/>
            <a:fld id="{D3CA292C-0C6D-475B-9D23-D7DF1A91F7B1}" type="slidenum">
              <a:rPr lang="en-US" altLang="cs-CZ" sz="1200" smtClean="0"/>
              <a:pPr eaLnBrk="1" hangingPunct="1"/>
              <a:t>1</a:t>
            </a:fld>
            <a:endParaRPr lang="en-US" altLang="cs-CZ" sz="1200" smtClean="0"/>
          </a:p>
        </p:txBody>
      </p:sp>
      <p:sp>
        <p:nvSpPr>
          <p:cNvPr id="177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7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ko-KR" smtClean="0">
                <a:ea typeface="굴림" pitchFamily="34" charset="-127"/>
              </a:rPr>
              <a:t>Hi</a:t>
            </a:r>
          </a:p>
          <a:p>
            <a:pPr eaLnBrk="1" hangingPunct="1"/>
            <a:r>
              <a:rPr lang="en-US" altLang="ko-KR" smtClean="0">
                <a:ea typeface="굴림" pitchFamily="34" charset="-127"/>
              </a:rPr>
              <a:t>My talk is about changes of seasonal predictability associated with climate change.</a:t>
            </a:r>
          </a:p>
          <a:p>
            <a:pPr eaLnBrk="1" hangingPunct="1"/>
            <a:r>
              <a:rPr lang="en-US" altLang="ko-KR" smtClean="0">
                <a:ea typeface="굴림" pitchFamily="34" charset="-127"/>
              </a:rPr>
              <a:t>I’m kyung Jin in Seoul National University.</a:t>
            </a:r>
          </a:p>
          <a:p>
            <a:pPr eaLnBrk="1" hangingPunct="1"/>
            <a:endParaRPr lang="en-US" altLang="ko-KR" smtClean="0">
              <a:ea typeface="굴림" pitchFamily="34" charset="-127"/>
            </a:endParaRPr>
          </a:p>
          <a:p>
            <a:pPr eaLnBrk="1" hangingPunct="1"/>
            <a:r>
              <a:rPr lang="en-US" altLang="ko-KR" smtClean="0">
                <a:ea typeface="굴림" pitchFamily="34" charset="-127"/>
              </a:rPr>
              <a:t>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ustomShape 1"/>
          <p:cNvSpPr>
            <a:spLocks noChangeArrowheads="1"/>
          </p:cNvSpPr>
          <p:nvPr/>
        </p:nvSpPr>
        <p:spPr bwMode="auto">
          <a:xfrm>
            <a:off x="4277845" y="10157114"/>
            <a:ext cx="3279122" cy="531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defTabSz="1017588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1pPr>
            <a:lvl2pPr defTabSz="1017588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2pPr>
            <a:lvl3pPr defTabSz="1017588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3pPr>
            <a:lvl4pPr defTabSz="1017588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4pPr>
            <a:lvl5pPr defTabSz="1017588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5pPr>
            <a:lvl6pPr marL="2513013" indent="-227013" defTabSz="1017588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6pPr>
            <a:lvl7pPr marL="2970213" indent="-227013" defTabSz="1017588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7pPr>
            <a:lvl8pPr marL="3427413" indent="-227013" defTabSz="1017588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8pPr>
            <a:lvl9pPr marL="3884613" indent="-227013" defTabSz="1017588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9pPr>
          </a:lstStyle>
          <a:p>
            <a:pPr eaLnBrk="1">
              <a:buFont typeface="Times New Roman" pitchFamily="18" charset="0"/>
              <a:buNone/>
            </a:pPr>
            <a:fld id="{92DAB23F-ADA1-4618-B691-80EB66F8A97D}" type="slidenum">
              <a:rPr lang="cs-CZ" altLang="cs-CZ" sz="1600">
                <a:solidFill>
                  <a:srgbClr val="000000"/>
                </a:solidFill>
              </a:rPr>
              <a:pPr eaLnBrk="1">
                <a:buFont typeface="Times New Roman" pitchFamily="18" charset="0"/>
                <a:buNone/>
              </a:pPr>
              <a:t>24</a:t>
            </a:fld>
            <a:endParaRPr lang="cs-CZ" altLang="cs-CZ" sz="1600">
              <a:solidFill>
                <a:srgbClr val="000000"/>
              </a:solidFill>
            </a:endParaRPr>
          </a:p>
        </p:txBody>
      </p:sp>
      <p:sp>
        <p:nvSpPr>
          <p:cNvPr id="11267" name="PlaceHolder 2"/>
          <p:cNvSpPr>
            <a:spLocks noGrp="1"/>
          </p:cNvSpPr>
          <p:nvPr>
            <p:ph type="body"/>
          </p:nvPr>
        </p:nvSpPr>
        <p:spPr>
          <a:xfrm>
            <a:off x="754997" y="5078558"/>
            <a:ext cx="6046974" cy="4810125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cs-CZ" altLang="cs-CZ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CustomShape 1"/>
          <p:cNvSpPr>
            <a:spLocks noChangeArrowheads="1"/>
          </p:cNvSpPr>
          <p:nvPr/>
        </p:nvSpPr>
        <p:spPr bwMode="auto">
          <a:xfrm>
            <a:off x="4277845" y="10157114"/>
            <a:ext cx="3279122" cy="531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defTabSz="1017588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1pPr>
            <a:lvl2pPr defTabSz="1017588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2pPr>
            <a:lvl3pPr defTabSz="1017588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3pPr>
            <a:lvl4pPr defTabSz="1017588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4pPr>
            <a:lvl5pPr defTabSz="1017588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5pPr>
            <a:lvl6pPr marL="2513013" indent="-227013" defTabSz="1017588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6pPr>
            <a:lvl7pPr marL="2970213" indent="-227013" defTabSz="1017588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7pPr>
            <a:lvl8pPr marL="3427413" indent="-227013" defTabSz="1017588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8pPr>
            <a:lvl9pPr marL="3884613" indent="-227013" defTabSz="1017588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9pPr>
          </a:lstStyle>
          <a:p>
            <a:pPr eaLnBrk="1">
              <a:buFont typeface="Times New Roman" pitchFamily="18" charset="0"/>
              <a:buNone/>
            </a:pPr>
            <a:fld id="{9F43BBBB-7583-416E-8C56-1D70CBA3F158}" type="slidenum">
              <a:rPr lang="cs-CZ" altLang="cs-CZ" sz="1600">
                <a:solidFill>
                  <a:srgbClr val="000000"/>
                </a:solidFill>
              </a:rPr>
              <a:pPr eaLnBrk="1">
                <a:buFont typeface="Times New Roman" pitchFamily="18" charset="0"/>
                <a:buNone/>
              </a:pPr>
              <a:t>25</a:t>
            </a:fld>
            <a:endParaRPr lang="cs-CZ" altLang="cs-CZ" sz="1600">
              <a:solidFill>
                <a:srgbClr val="000000"/>
              </a:solidFill>
            </a:endParaRPr>
          </a:p>
        </p:txBody>
      </p:sp>
      <p:sp>
        <p:nvSpPr>
          <p:cNvPr id="12291" name="PlaceHolder 2"/>
          <p:cNvSpPr>
            <a:spLocks noGrp="1"/>
          </p:cNvSpPr>
          <p:nvPr>
            <p:ph type="body"/>
          </p:nvPr>
        </p:nvSpPr>
        <p:spPr>
          <a:xfrm>
            <a:off x="754997" y="5078558"/>
            <a:ext cx="6046974" cy="4810125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cs-CZ" altLang="cs-CZ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8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/>
            <a:fld id="{C1489162-40FA-4BAC-A881-4739940065F3}" type="slidenum">
              <a:rPr lang="en-US">
                <a:solidFill>
                  <a:prstClr val="black"/>
                </a:solidFill>
                <a:latin typeface="Times New Roman" pitchFamily="18" charset="0"/>
              </a:rPr>
              <a:pPr eaLnBrk="0" hangingPunct="0"/>
              <a:t>27</a:t>
            </a:fld>
            <a:endParaRPr lang="en-US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3738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1813"/>
            <a:ext cx="5484813" cy="411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8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0" hangingPunct="0"/>
            <a:fld id="{3C5DB308-372E-4E11-BC60-5687BB64580C}" type="slidenum">
              <a:rPr lang="en-US" sz="1200">
                <a:solidFill>
                  <a:prstClr val="black"/>
                </a:solidFill>
                <a:latin typeface="Times New Roman" pitchFamily="18" charset="0"/>
                <a:ea typeface="+mn-ea"/>
                <a:cs typeface="Arial" charset="0"/>
              </a:rPr>
              <a:pPr algn="r" eaLnBrk="0" hangingPunct="0"/>
              <a:t>28</a:t>
            </a:fld>
            <a:endParaRPr lang="en-US" sz="1200">
              <a:solidFill>
                <a:prstClr val="black"/>
              </a:solidFill>
              <a:latin typeface="Times New Roman" pitchFamily="18" charset="0"/>
              <a:ea typeface="+mn-ea"/>
              <a:cs typeface="Arial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3738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1813"/>
            <a:ext cx="5484813" cy="411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8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0" hangingPunct="0"/>
            <a:fld id="{D72CA4C2-526C-40F9-97EB-5EE218747682}" type="slidenum">
              <a:rPr lang="en-US" sz="1200">
                <a:solidFill>
                  <a:prstClr val="black"/>
                </a:solidFill>
                <a:latin typeface="Times New Roman" pitchFamily="18" charset="0"/>
                <a:ea typeface="+mn-ea"/>
                <a:cs typeface="Arial" charset="0"/>
              </a:rPr>
              <a:pPr algn="r" eaLnBrk="0" hangingPunct="0"/>
              <a:t>29</a:t>
            </a:fld>
            <a:endParaRPr lang="en-US" sz="1200">
              <a:solidFill>
                <a:prstClr val="black"/>
              </a:solidFill>
              <a:latin typeface="Times New Roman" pitchFamily="18" charset="0"/>
              <a:ea typeface="+mn-ea"/>
              <a:cs typeface="Arial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3738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1813"/>
            <a:ext cx="5484813" cy="411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8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0" hangingPunct="0"/>
            <a:fld id="{C869FCCC-78E0-4294-85D7-F5E05E753891}" type="slidenum">
              <a:rPr lang="en-US" sz="1200">
                <a:solidFill>
                  <a:prstClr val="black"/>
                </a:solidFill>
                <a:latin typeface="Times New Roman" pitchFamily="18" charset="0"/>
                <a:ea typeface="+mn-ea"/>
                <a:cs typeface="Arial" charset="0"/>
              </a:rPr>
              <a:pPr algn="r" eaLnBrk="0" hangingPunct="0"/>
              <a:t>30</a:t>
            </a:fld>
            <a:endParaRPr lang="en-US" sz="1200">
              <a:solidFill>
                <a:prstClr val="black"/>
              </a:solidFill>
              <a:latin typeface="Times New Roman" pitchFamily="18" charset="0"/>
              <a:ea typeface="+mn-ea"/>
              <a:cs typeface="Arial" charset="0"/>
            </a:endParaRPr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3738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1813"/>
            <a:ext cx="5484813" cy="411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8804D6-5914-48E8-ACB8-2EDEEA963C9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437271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C31D13-0FAF-45EB-ABA8-4B29C35C27C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221038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551FB0-27FB-43C6-9FED-306B91CA41DE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3013147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Nadpis, text a 2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7CE831-65E1-4ED6-86E6-036CA4B88B4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4837089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VertTx" preserve="1">
  <p:cSld name="Nadpis, klipart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klipart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cs-CZ" noProof="0" smtClean="0"/>
          </a:p>
        </p:txBody>
      </p:sp>
      <p:sp>
        <p:nvSpPr>
          <p:cNvPr id="4" name="Zástupný symbol pro svislý text 3"/>
          <p:cNvSpPr>
            <a:spLocks noGrp="1"/>
          </p:cNvSpPr>
          <p:nvPr>
            <p:ph type="body" orient="vert" sz="half" idx="2"/>
          </p:nvPr>
        </p:nvSpPr>
        <p:spPr>
          <a:xfrm>
            <a:off x="4648200" y="1600200"/>
            <a:ext cx="4038600" cy="4525963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1E261E-062B-4DC0-96CD-F1BD05F2CF6E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5286494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762B40DE-3BC2-4C4C-80A9-AB856936D43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4144143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baseline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D56428A3-3113-443B-B637-EBDAFA0E7A3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9359270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7A9F680D-5571-48F1-B8F9-3325D2F65936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7732699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FFFF00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solidFill>
                  <a:srgbClr val="FFFF00"/>
                </a:solidFill>
              </a:defRPr>
            </a:lvl1pPr>
            <a:lvl2pPr>
              <a:defRPr sz="2400">
                <a:solidFill>
                  <a:srgbClr val="FFFF00"/>
                </a:solidFill>
              </a:defRPr>
            </a:lvl2pPr>
            <a:lvl3pPr>
              <a:defRPr sz="2000">
                <a:solidFill>
                  <a:srgbClr val="FFFF00"/>
                </a:solidFill>
              </a:defRPr>
            </a:lvl3pPr>
            <a:lvl4pPr>
              <a:defRPr sz="1800">
                <a:solidFill>
                  <a:srgbClr val="FFFF00"/>
                </a:solidFill>
              </a:defRPr>
            </a:lvl4pPr>
            <a:lvl5pPr>
              <a:defRPr sz="1800">
                <a:solidFill>
                  <a:srgbClr val="FFFF0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solidFill>
                  <a:srgbClr val="FFFF00"/>
                </a:solidFill>
              </a:defRPr>
            </a:lvl1pPr>
            <a:lvl2pPr>
              <a:defRPr sz="2400">
                <a:solidFill>
                  <a:srgbClr val="FFFF00"/>
                </a:solidFill>
              </a:defRPr>
            </a:lvl2pPr>
            <a:lvl3pPr>
              <a:defRPr sz="2000">
                <a:solidFill>
                  <a:srgbClr val="FFFF00"/>
                </a:solidFill>
              </a:defRPr>
            </a:lvl3pPr>
            <a:lvl4pPr>
              <a:defRPr sz="1800">
                <a:solidFill>
                  <a:srgbClr val="FFFF00"/>
                </a:solidFill>
              </a:defRPr>
            </a:lvl4pPr>
            <a:lvl5pPr>
              <a:defRPr sz="1800">
                <a:solidFill>
                  <a:srgbClr val="FFFF0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5902A985-E20A-44F7-A6D4-7DFB8D6B93D6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2093957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dirty="0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dirty="0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CC011D8F-038D-4AED-80FB-7BE93FFB6A2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5103053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BC0ADD93-B154-469F-9896-B57162C1AE5E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964663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baseline="0">
                <a:latin typeface="Times New Roman" pitchFamily="18" charset="0"/>
              </a:defRPr>
            </a:lvl1pPr>
          </a:lstStyle>
          <a:p>
            <a:r>
              <a:rPr lang="cs-CZ" dirty="0" smtClean="0"/>
              <a:t>Klepnutím lze upravit styl předlohy nadpisů.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aseline="0">
                <a:latin typeface="Times New Roman" pitchFamily="18" charset="0"/>
              </a:defRPr>
            </a:lvl1pPr>
            <a:lvl2pPr>
              <a:defRPr baseline="0">
                <a:latin typeface="Times New Roman" pitchFamily="18" charset="0"/>
              </a:defRPr>
            </a:lvl2pPr>
            <a:lvl3pPr>
              <a:defRPr baseline="0">
                <a:latin typeface="Times New Roman" pitchFamily="18" charset="0"/>
              </a:defRPr>
            </a:lvl3pPr>
            <a:lvl4pPr>
              <a:defRPr baseline="0">
                <a:latin typeface="Times New Roman" pitchFamily="18" charset="0"/>
              </a:defRPr>
            </a:lvl4pPr>
            <a:lvl5pPr>
              <a:defRPr baseline="0">
                <a:latin typeface="Times New Roman" pitchFamily="18" charset="0"/>
              </a:defRPr>
            </a:lvl5pPr>
          </a:lstStyle>
          <a:p>
            <a:pPr lvl="0"/>
            <a:r>
              <a:rPr lang="cs-CZ" dirty="0" smtClean="0"/>
              <a:t>Klepnutím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EAA99F-2831-4431-AA4E-5DBEEDEC6A3F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959854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9066924C-69DF-4AF2-BAA8-AAF8D62E94D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2225296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42C93B12-5CC0-433D-850C-71F29A81FF2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5052406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01C44686-72DD-4D56-A03E-4FE61841342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4642370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2A9E154B-D9C2-430E-B457-073E62620AD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2543596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F487CE5A-C991-4C80-BC89-6AD1B721BDE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7607602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Nadpis, text a 2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DE289815-A10B-4169-9719-F6377CE39AA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0909235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VertTx" preserve="1">
  <p:cSld name="Nadpis, klipart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klipart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cs-CZ" noProof="0" smtClean="0"/>
          </a:p>
        </p:txBody>
      </p:sp>
      <p:sp>
        <p:nvSpPr>
          <p:cNvPr id="4" name="Zástupný symbol pro svislý text 3"/>
          <p:cNvSpPr>
            <a:spLocks noGrp="1"/>
          </p:cNvSpPr>
          <p:nvPr>
            <p:ph type="body" orient="vert" sz="half" idx="2"/>
          </p:nvPr>
        </p:nvSpPr>
        <p:spPr>
          <a:xfrm>
            <a:off x="4648200" y="1600200"/>
            <a:ext cx="4038600" cy="4525963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6C3290D1-DCCE-4F81-96CD-49896721B4B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2477283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195388" y="3429000"/>
            <a:ext cx="6119812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en-GB">
              <a:solidFill>
                <a:srgbClr val="000000"/>
              </a:solidFill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103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33413" y="1143000"/>
            <a:ext cx="7877175" cy="1143000"/>
          </a:xfrm>
        </p:spPr>
        <p:txBody>
          <a:bodyPr anchor="ctr"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103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55692" y="3276600"/>
            <a:ext cx="7032625" cy="1905000"/>
          </a:xfrm>
        </p:spPr>
        <p:txBody>
          <a:bodyPr/>
          <a:lstStyle>
            <a:lvl1pPr marL="0" indent="0" algn="ctr">
              <a:defRPr/>
            </a:lvl1pPr>
          </a:lstStyle>
          <a:p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xfrm rot="16200000">
            <a:off x="8967787" y="6488113"/>
            <a:ext cx="187325" cy="1841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5683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70B887-59CB-454C-8C77-F6DF029A467F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51473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9444C0-8226-4D75-AC17-1F0094337740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79457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75584D-F71E-4B20-B337-23EF126C07A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1257818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7525" y="981075"/>
            <a:ext cx="4044950" cy="5327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4875" y="981075"/>
            <a:ext cx="4044950" cy="5327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1EB50B-48C1-4DF2-975B-11FA7DB51563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18386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60F3BF-114F-4560-B647-9E5608D339F5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9792962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9C971F-5118-415E-8A0B-48F865BE1223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20916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D7C597-63AA-4E40-B689-586AE5A8C69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3746114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5E5F05-57F7-4F6C-BB1A-4106EBE811C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5047008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85C390-DC81-470E-9D33-5EA92DB3EFEF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469606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F494E4-D92B-4D98-87BC-B7B4CE153D9E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944639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9" y="188913"/>
            <a:ext cx="2193925" cy="61198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4154" y="188913"/>
            <a:ext cx="6429375" cy="61198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D39FD2-4A14-44D0-8FFA-ADE03F8F0BE6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601755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184150" y="188913"/>
            <a:ext cx="8775700" cy="6159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17525" y="981083"/>
            <a:ext cx="4044950" cy="2587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714875" y="981083"/>
            <a:ext cx="4044950" cy="2587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17525" y="3721108"/>
            <a:ext cx="4044950" cy="2587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4875" y="3721108"/>
            <a:ext cx="4044950" cy="2587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AD3475-C9AB-4DD0-9566-D33BB4C5B7A5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750149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481" y="273629"/>
            <a:ext cx="8226720" cy="114348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>
          <a:xfrm>
            <a:off x="457200" y="6389688"/>
            <a:ext cx="185738" cy="1857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>
          <a:xfrm>
            <a:off x="3127375" y="6246813"/>
            <a:ext cx="2897188" cy="4714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8342313" y="6246813"/>
            <a:ext cx="3429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77E78A-602E-4877-9223-D7C17A9EC9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760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0191C5-CA9C-4E03-A65C-152301B6AB05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8634827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195388" y="3429000"/>
            <a:ext cx="6119812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en-GB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6154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33046" y="1143000"/>
            <a:ext cx="7877908" cy="1143000"/>
          </a:xfrm>
        </p:spPr>
        <p:txBody>
          <a:bodyPr anchor="ctr"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154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55077" y="3276600"/>
            <a:ext cx="7033846" cy="1905000"/>
          </a:xfrm>
        </p:spPr>
        <p:txBody>
          <a:bodyPr/>
          <a:lstStyle>
            <a:lvl1pPr marL="0" indent="0" algn="ctr">
              <a:defRPr/>
            </a:lvl1pPr>
          </a:lstStyle>
          <a:p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xfrm rot="16200000">
            <a:off x="8735219" y="6485731"/>
            <a:ext cx="654050" cy="185738"/>
          </a:xfr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en-US"/>
              <a:t>June, 1, 2006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719349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aseline="0"/>
            </a:lvl1pPr>
          </a:lstStyle>
          <a:p>
            <a:r>
              <a:rPr lang="en-US" dirty="0" smtClean="0"/>
              <a:t>Click to edit Master title style</a:t>
            </a:r>
            <a:endParaRPr lang="cs-C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en-US"/>
              <a:t>June, 1, 2006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 eaLnBrk="1" hangingPunct="1">
              <a:defRPr/>
            </a:lvl1pPr>
          </a:lstStyle>
          <a:p>
            <a:pPr>
              <a:defRPr/>
            </a:pPr>
            <a:r>
              <a:rPr lang="en-US"/>
              <a:t>CECILIA, EC FP6, 2006-2009, http://www.cecilia-eu.org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3CF3190D-0B81-45C0-AA84-D5AA97063DC6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9942756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435" y="4406901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en-US"/>
              <a:t>June, 1, 2006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 eaLnBrk="1" hangingPunct="1">
              <a:defRPr/>
            </a:lvl1pPr>
          </a:lstStyle>
          <a:p>
            <a:pPr>
              <a:defRPr/>
            </a:pPr>
            <a:r>
              <a:rPr lang="en-US"/>
              <a:t>CECILIA, EC FP6, 2006-2009, http://www.cecilia-eu.org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9654381E-7265-410B-B015-C1115A8822DB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013953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7281" y="981075"/>
            <a:ext cx="4050323" cy="5327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8282" y="981075"/>
            <a:ext cx="4051788" cy="5327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en-US"/>
              <a:t>June, 1, 2006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 eaLnBrk="1" hangingPunct="1">
              <a:defRPr/>
            </a:lvl1pPr>
          </a:lstStyle>
          <a:p>
            <a:pPr>
              <a:defRPr/>
            </a:pPr>
            <a:r>
              <a:rPr lang="en-US"/>
              <a:t>CECILIA, EC FP6, 2006-2009, http://www.cecilia-eu.org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8A8EBEB0-B428-49C7-82A6-F80D62621520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561250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06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06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70" y="1535113"/>
            <a:ext cx="404153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70" y="2174875"/>
            <a:ext cx="404153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en-US"/>
              <a:t>June, 1, 2006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 eaLnBrk="1" hangingPunct="1">
              <a:defRPr/>
            </a:lvl1pPr>
          </a:lstStyle>
          <a:p>
            <a:pPr>
              <a:defRPr/>
            </a:pPr>
            <a:r>
              <a:rPr lang="en-US"/>
              <a:t>CECILIA, EC FP6, 2006-2009, http://www.cecilia-eu.org</a:t>
            </a:r>
          </a:p>
        </p:txBody>
      </p:sp>
      <p:sp>
        <p:nvSpPr>
          <p:cNvPr id="9" name="Rectangle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881A84AB-04A9-475D-84BF-81FA31A1ED02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027088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en-US"/>
              <a:t>June, 1, 2006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 eaLnBrk="1" hangingPunct="1">
              <a:defRPr/>
            </a:lvl1pPr>
          </a:lstStyle>
          <a:p>
            <a:pPr>
              <a:defRPr/>
            </a:pPr>
            <a:r>
              <a:rPr lang="en-US"/>
              <a:t>CECILIA, EC FP6, 2006-2009, http://www.cecilia-eu.org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1571E45C-CF03-4C57-9D61-A2237897BE0D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053703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en-US"/>
              <a:t>June, 1, 2006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 eaLnBrk="1" hangingPunct="1">
              <a:defRPr/>
            </a:lvl1pPr>
          </a:lstStyle>
          <a:p>
            <a:pPr>
              <a:defRPr/>
            </a:pPr>
            <a:r>
              <a:rPr lang="en-US"/>
              <a:t>CECILIA, EC FP6, 2006-2009, http://www.cecilia-eu.org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8214F390-425A-4F19-9F91-809CFB7209EE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128229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43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538" y="273051"/>
            <a:ext cx="511126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43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en-US"/>
              <a:t>June, 1, 2006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 eaLnBrk="1" hangingPunct="1">
              <a:defRPr/>
            </a:lvl1pPr>
          </a:lstStyle>
          <a:p>
            <a:pPr>
              <a:defRPr/>
            </a:pPr>
            <a:r>
              <a:rPr lang="en-US"/>
              <a:t>CECILIA, EC FP6, 2006-2009, http://www.cecilia-eu.org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B3A6D87A-8BC0-4855-BB0A-BD9B8D455379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202357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166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166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166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en-US"/>
              <a:t>June, 1, 2006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 eaLnBrk="1" hangingPunct="1">
              <a:defRPr/>
            </a:lvl1pPr>
          </a:lstStyle>
          <a:p>
            <a:pPr>
              <a:defRPr/>
            </a:pPr>
            <a:r>
              <a:rPr lang="en-US"/>
              <a:t>CECILIA, EC FP6, 2006-2009, http://www.cecilia-eu.org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E2437BD9-4EEF-44C7-AF82-99AF9BDDD04B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52571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en-US"/>
              <a:t>June, 1, 2006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 eaLnBrk="1" hangingPunct="1">
              <a:defRPr/>
            </a:lvl1pPr>
          </a:lstStyle>
          <a:p>
            <a:pPr>
              <a:defRPr/>
            </a:pPr>
            <a:r>
              <a:rPr lang="en-US"/>
              <a:t>CECILIA, EC FP6, 2006-2009, http://www.cecilia-eu.org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CBC5990A-F3E2-4F22-AB2A-8EF1C652B532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84326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EA5A0B-CFF7-4D53-9C9B-7CF63C47B83E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4670209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682" y="188913"/>
            <a:ext cx="2193680" cy="61198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4639" y="188913"/>
            <a:ext cx="6440366" cy="61198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en-US"/>
              <a:t>June, 1, 2006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 eaLnBrk="1" hangingPunct="1">
              <a:defRPr/>
            </a:lvl1pPr>
          </a:lstStyle>
          <a:p>
            <a:pPr>
              <a:defRPr/>
            </a:pPr>
            <a:r>
              <a:rPr lang="en-US"/>
              <a:t>CECILIA, EC FP6, 2006-2009, http://www.cecilia-eu.org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2CC3AFEE-C220-40A0-A844-60788CF493A7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141733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184639" y="188913"/>
            <a:ext cx="8774723" cy="6159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17281" y="981076"/>
            <a:ext cx="4050323" cy="2587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708282" y="981076"/>
            <a:ext cx="4051788" cy="2587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17281" y="3721101"/>
            <a:ext cx="4050323" cy="2587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8282" y="3721101"/>
            <a:ext cx="4051788" cy="2587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en-US"/>
              <a:t>June, 1, 2006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 eaLnBrk="1" hangingPunct="1">
              <a:defRPr/>
            </a:lvl1pPr>
          </a:lstStyle>
          <a:p>
            <a:pPr>
              <a:defRPr/>
            </a:pPr>
            <a:r>
              <a:rPr lang="en-US"/>
              <a:t>CECILIA, EC FP6, 2006-2009, http://www.cecilia-eu.org</a:t>
            </a:r>
          </a:p>
        </p:txBody>
      </p:sp>
      <p:sp>
        <p:nvSpPr>
          <p:cNvPr id="9" name="Rectangle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AAF28616-401E-413F-9267-9F1FFC1BDFC1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899727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50" y="260350"/>
            <a:ext cx="7264400" cy="7889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11189" y="1557338"/>
            <a:ext cx="7913687" cy="4171950"/>
          </a:xfrm>
        </p:spPr>
        <p:txBody>
          <a:bodyPr/>
          <a:lstStyle/>
          <a:p>
            <a:pPr lvl="0"/>
            <a:endParaRPr lang="cs-CZ" noProof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>
          <a:xfrm>
            <a:off x="8793163" y="0"/>
            <a:ext cx="342900" cy="247650"/>
          </a:xfr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45FB4A23-EFCC-4AAA-86B4-F77F6E2BE80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>
          <a:xfrm>
            <a:off x="2268538" y="6453188"/>
            <a:ext cx="2887662" cy="468312"/>
          </a:xfrm>
        </p:spPr>
        <p:txBody>
          <a:bodyPr/>
          <a:lstStyle>
            <a:lvl1pPr algn="l" eaLnBrk="1" hangingPunct="1"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640838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0F3C5F71-6E50-40ED-8BE1-760CF6545BD5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7515880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FFFF00"/>
                </a:solidFill>
              </a:defRPr>
            </a:lvl1pPr>
          </a:lstStyle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  <a:lvl2pPr>
              <a:defRPr>
                <a:solidFill>
                  <a:srgbClr val="FFFF00"/>
                </a:solidFill>
              </a:defRPr>
            </a:lvl2pPr>
          </a:lstStyle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67FC2D25-2FAA-458E-B3A8-479475B69C0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66379359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E7AF7123-F79C-432D-9EC1-F376C02ECFA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55723129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1A8A5CE0-EC67-472C-BA83-3D8E71BEF6F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91119243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DC73C837-39DB-4DD8-B60C-AADFABBAB69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94059909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F1E72417-0F27-46B6-BE30-6B8069B3E9C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4289622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596724CA-F0CF-4B63-AA94-DBD9FA62003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7591084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99B325-89D3-4090-BE86-C852A89C4808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84604523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3015CC42-0D8D-4ADE-889A-F66A95CDBE7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0711370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114BED5F-DF0C-4E15-8293-10AD611726F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44131057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6636976E-7999-4676-B8D1-EEA2666D8348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01319790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2EF89270-CBE0-4020-AEF9-766352ABB066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53300401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Nadpis, text a 2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D688C896-21EB-4A18-9DC8-1392DD23A3DE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82354366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VertTx" preserve="1">
  <p:cSld name="Nadpis, klipart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klipart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cs-CZ" noProof="0" smtClean="0"/>
          </a:p>
        </p:txBody>
      </p:sp>
      <p:sp>
        <p:nvSpPr>
          <p:cNvPr id="4" name="Zástupný symbol pro svislý text 3"/>
          <p:cNvSpPr>
            <a:spLocks noGrp="1"/>
          </p:cNvSpPr>
          <p:nvPr>
            <p:ph type="body" orient="vert" sz="half" idx="2"/>
          </p:nvPr>
        </p:nvSpPr>
        <p:spPr>
          <a:xfrm>
            <a:off x="4648200" y="1600200"/>
            <a:ext cx="4038600" cy="4525963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F0828991-CDC1-44E7-B510-1902C9D23FA6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1309622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AC81C0-7584-47A4-8DD4-EE148DA7571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390441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F68C29-8898-4355-AD2C-134B931821F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8584516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E283C4-756D-44D9-B734-61887B82103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8758947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63C504-0F56-4226-B312-786F15C8C61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3610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0E2514-0572-47EA-9E49-A2D4A2CF2FEE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91828667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1AB27A-BF2A-465F-A183-746599FC587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327400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BAB1DC-B1E1-4C0B-B49D-6FDD39FC77F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2503716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8FF628-E0F5-4A5B-8545-7321F77F013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7974710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5699FE-6898-4696-B81E-1B10B32835E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466512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0AA0A8-59C9-4C54-96CF-C94B8CBA4B0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9684732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40FF50-C167-4908-8368-EE32153DCE2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288654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0FF504-D8C1-4479-B8CA-9228CAB7AA7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9796663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Nadpis a 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abulku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cs-CZ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E73047-C83C-4D01-821A-83E81F8BFDC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8673077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Nadpis, text a 2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FD49BE-DC64-43AC-AC77-FA768AE7D29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7272255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Nadpis a 4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8DED8E-5629-40ED-8188-CD0286EE63F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1146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E7A2BC-BF1C-48A0-BE51-F74E614FFF6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25676561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24851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172" y="273353"/>
            <a:ext cx="8229090" cy="114500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1" name="PlaceHolder 2"/>
          <p:cNvSpPr>
            <a:spLocks noGrp="1"/>
          </p:cNvSpPr>
          <p:nvPr>
            <p:ph type="subTitle"/>
          </p:nvPr>
        </p:nvSpPr>
        <p:spPr>
          <a:xfrm>
            <a:off x="457172" y="1604515"/>
            <a:ext cx="8229090" cy="3977484"/>
          </a:xfrm>
          <a:prstGeom prst="rect">
            <a:avLst/>
          </a:prstGeom>
        </p:spPr>
        <p:txBody>
          <a:bodyPr anchor="ctr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2842993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457172" y="273353"/>
            <a:ext cx="8229090" cy="114500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457172" y="1604514"/>
            <a:ext cx="8229090" cy="397715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2670067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457172" y="273353"/>
            <a:ext cx="8229090" cy="114500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5" name="PlaceHolder 2"/>
          <p:cNvSpPr>
            <a:spLocks noGrp="1"/>
          </p:cNvSpPr>
          <p:nvPr>
            <p:ph type="body"/>
          </p:nvPr>
        </p:nvSpPr>
        <p:spPr>
          <a:xfrm>
            <a:off x="457172" y="1604514"/>
            <a:ext cx="4015600" cy="397715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6" name="PlaceHolder 3"/>
          <p:cNvSpPr>
            <a:spLocks noGrp="1"/>
          </p:cNvSpPr>
          <p:nvPr>
            <p:ph type="body"/>
          </p:nvPr>
        </p:nvSpPr>
        <p:spPr>
          <a:xfrm>
            <a:off x="4673927" y="1604514"/>
            <a:ext cx="4015600" cy="397715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23443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172" y="273353"/>
            <a:ext cx="8229090" cy="114500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0942106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subTitle"/>
          </p:nvPr>
        </p:nvSpPr>
        <p:spPr>
          <a:xfrm>
            <a:off x="457172" y="273352"/>
            <a:ext cx="8229090" cy="5307667"/>
          </a:xfrm>
          <a:prstGeom prst="rect">
            <a:avLst/>
          </a:prstGeom>
        </p:spPr>
        <p:txBody>
          <a:bodyPr anchor="ctr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7512793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457172" y="273353"/>
            <a:ext cx="8229090" cy="114500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0" name="PlaceHolder 2"/>
          <p:cNvSpPr>
            <a:spLocks noGrp="1"/>
          </p:cNvSpPr>
          <p:nvPr>
            <p:ph type="body"/>
          </p:nvPr>
        </p:nvSpPr>
        <p:spPr>
          <a:xfrm>
            <a:off x="457172" y="1604515"/>
            <a:ext cx="4015600" cy="189680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1" name="PlaceHolder 3"/>
          <p:cNvSpPr>
            <a:spLocks noGrp="1"/>
          </p:cNvSpPr>
          <p:nvPr>
            <p:ph type="body"/>
          </p:nvPr>
        </p:nvSpPr>
        <p:spPr>
          <a:xfrm>
            <a:off x="457172" y="3681925"/>
            <a:ext cx="4015600" cy="189680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2" name="PlaceHolder 4"/>
          <p:cNvSpPr>
            <a:spLocks noGrp="1"/>
          </p:cNvSpPr>
          <p:nvPr>
            <p:ph type="body"/>
          </p:nvPr>
        </p:nvSpPr>
        <p:spPr>
          <a:xfrm>
            <a:off x="4673927" y="1604514"/>
            <a:ext cx="4015600" cy="397715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6216838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457172" y="273353"/>
            <a:ext cx="8229090" cy="114500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4" name="PlaceHolder 2"/>
          <p:cNvSpPr>
            <a:spLocks noGrp="1"/>
          </p:cNvSpPr>
          <p:nvPr>
            <p:ph type="body"/>
          </p:nvPr>
        </p:nvSpPr>
        <p:spPr>
          <a:xfrm>
            <a:off x="457172" y="1604514"/>
            <a:ext cx="4015600" cy="397715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5" name="PlaceHolder 3"/>
          <p:cNvSpPr>
            <a:spLocks noGrp="1"/>
          </p:cNvSpPr>
          <p:nvPr>
            <p:ph type="body"/>
          </p:nvPr>
        </p:nvSpPr>
        <p:spPr>
          <a:xfrm>
            <a:off x="4673927" y="1604515"/>
            <a:ext cx="4015600" cy="189680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6" name="PlaceHolder 4"/>
          <p:cNvSpPr>
            <a:spLocks noGrp="1"/>
          </p:cNvSpPr>
          <p:nvPr>
            <p:ph type="body"/>
          </p:nvPr>
        </p:nvSpPr>
        <p:spPr>
          <a:xfrm>
            <a:off x="4673927" y="3681925"/>
            <a:ext cx="4015600" cy="189680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0957104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PlaceHolder 1"/>
          <p:cNvSpPr>
            <a:spLocks noGrp="1"/>
          </p:cNvSpPr>
          <p:nvPr>
            <p:ph type="title"/>
          </p:nvPr>
        </p:nvSpPr>
        <p:spPr>
          <a:xfrm>
            <a:off x="457172" y="273353"/>
            <a:ext cx="8229090" cy="114500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8" name="PlaceHolder 2"/>
          <p:cNvSpPr>
            <a:spLocks noGrp="1"/>
          </p:cNvSpPr>
          <p:nvPr>
            <p:ph type="body"/>
          </p:nvPr>
        </p:nvSpPr>
        <p:spPr>
          <a:xfrm>
            <a:off x="457172" y="1604515"/>
            <a:ext cx="4015600" cy="189680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9" name="PlaceHolder 3"/>
          <p:cNvSpPr>
            <a:spLocks noGrp="1"/>
          </p:cNvSpPr>
          <p:nvPr>
            <p:ph type="body"/>
          </p:nvPr>
        </p:nvSpPr>
        <p:spPr>
          <a:xfrm>
            <a:off x="4673927" y="1604515"/>
            <a:ext cx="4015600" cy="189680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0" name="PlaceHolder 4"/>
          <p:cNvSpPr>
            <a:spLocks noGrp="1"/>
          </p:cNvSpPr>
          <p:nvPr>
            <p:ph type="body"/>
          </p:nvPr>
        </p:nvSpPr>
        <p:spPr>
          <a:xfrm>
            <a:off x="457172" y="3681925"/>
            <a:ext cx="8229090" cy="189680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5724179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457172" y="273353"/>
            <a:ext cx="8229090" cy="114500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2" name="PlaceHolder 2"/>
          <p:cNvSpPr>
            <a:spLocks noGrp="1"/>
          </p:cNvSpPr>
          <p:nvPr>
            <p:ph type="body"/>
          </p:nvPr>
        </p:nvSpPr>
        <p:spPr>
          <a:xfrm>
            <a:off x="457172" y="1604515"/>
            <a:ext cx="8229090" cy="189680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3" name="PlaceHolder 3"/>
          <p:cNvSpPr>
            <a:spLocks noGrp="1"/>
          </p:cNvSpPr>
          <p:nvPr>
            <p:ph type="body"/>
          </p:nvPr>
        </p:nvSpPr>
        <p:spPr>
          <a:xfrm>
            <a:off x="457172" y="3681925"/>
            <a:ext cx="8229090" cy="189680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4563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ACF264-BEAA-4361-B2D4-4F6EA2BEC0D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74337033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457172" y="273353"/>
            <a:ext cx="8229090" cy="114500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5" name="PlaceHolder 2"/>
          <p:cNvSpPr>
            <a:spLocks noGrp="1"/>
          </p:cNvSpPr>
          <p:nvPr>
            <p:ph type="body"/>
          </p:nvPr>
        </p:nvSpPr>
        <p:spPr>
          <a:xfrm>
            <a:off x="457172" y="1604515"/>
            <a:ext cx="4015600" cy="189680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PlaceHolder 3"/>
          <p:cNvSpPr>
            <a:spLocks noGrp="1"/>
          </p:cNvSpPr>
          <p:nvPr>
            <p:ph type="body"/>
          </p:nvPr>
        </p:nvSpPr>
        <p:spPr>
          <a:xfrm>
            <a:off x="4673927" y="1604515"/>
            <a:ext cx="4015600" cy="189680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7" name="PlaceHolder 4"/>
          <p:cNvSpPr>
            <a:spLocks noGrp="1"/>
          </p:cNvSpPr>
          <p:nvPr>
            <p:ph type="body"/>
          </p:nvPr>
        </p:nvSpPr>
        <p:spPr>
          <a:xfrm>
            <a:off x="4673927" y="3681925"/>
            <a:ext cx="4015600" cy="189680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8" name="PlaceHolder 5"/>
          <p:cNvSpPr>
            <a:spLocks noGrp="1"/>
          </p:cNvSpPr>
          <p:nvPr>
            <p:ph type="body"/>
          </p:nvPr>
        </p:nvSpPr>
        <p:spPr>
          <a:xfrm>
            <a:off x="457172" y="3681925"/>
            <a:ext cx="4015600" cy="189680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5402818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360" y="1604329"/>
            <a:ext cx="4983840" cy="3977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360" y="1604329"/>
            <a:ext cx="4983840" cy="3977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457172" y="273353"/>
            <a:ext cx="8229090" cy="114500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0" name="PlaceHolder 2"/>
          <p:cNvSpPr>
            <a:spLocks noGrp="1"/>
          </p:cNvSpPr>
          <p:nvPr>
            <p:ph type="body"/>
          </p:nvPr>
        </p:nvSpPr>
        <p:spPr>
          <a:xfrm>
            <a:off x="457172" y="1604514"/>
            <a:ext cx="8229090" cy="397715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1" name="PlaceHolder 3"/>
          <p:cNvSpPr>
            <a:spLocks noGrp="1"/>
          </p:cNvSpPr>
          <p:nvPr>
            <p:ph type="body"/>
          </p:nvPr>
        </p:nvSpPr>
        <p:spPr>
          <a:xfrm>
            <a:off x="457172" y="1604514"/>
            <a:ext cx="8229090" cy="397715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25094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65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13" Type="http://schemas.openxmlformats.org/officeDocument/2006/relationships/slideLayout" Target="../slideLayouts/slideLayout78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7.xml"/><Relationship Id="rId2" Type="http://schemas.openxmlformats.org/officeDocument/2006/relationships/slideLayout" Target="../slideLayouts/slideLayout67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Relationship Id="rId14" Type="http://schemas.openxmlformats.org/officeDocument/2006/relationships/slideLayout" Target="../slideLayouts/slideLayout7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slideLayout" Target="../slideLayouts/slideLayout91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2037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1">
              <a:defRPr kumimoji="1" sz="1400">
                <a:latin typeface="+mn-lt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037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latinLnBrk="1">
              <a:defRPr kumimoji="1" sz="1400">
                <a:latin typeface="+mn-lt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037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1">
              <a:defRPr kumimoji="1" sz="1400">
                <a:latin typeface="+mn-lt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fld id="{C6F112BE-A796-48FF-B3ED-97AD36423AC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9" r:id="rId2"/>
    <p:sldLayoutId id="2147483990" r:id="rId3"/>
    <p:sldLayoutId id="2147483991" r:id="rId4"/>
    <p:sldLayoutId id="2147483992" r:id="rId5"/>
    <p:sldLayoutId id="2147483993" r:id="rId6"/>
    <p:sldLayoutId id="2147483994" r:id="rId7"/>
    <p:sldLayoutId id="2147483995" r:id="rId8"/>
    <p:sldLayoutId id="2147483996" r:id="rId9"/>
    <p:sldLayoutId id="2147483997" r:id="rId10"/>
    <p:sldLayoutId id="2147483998" r:id="rId11"/>
    <p:sldLayoutId id="2147483999" r:id="rId12"/>
    <p:sldLayoutId id="2147484000" r:id="rId13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2037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1">
              <a:defRPr kumimoji="1" sz="140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037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latinLnBrk="1">
              <a:defRPr kumimoji="1" sz="140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037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1">
              <a:defRPr kumimoji="1" sz="140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fld id="{A45CC2D8-E873-47F8-81A3-9DDD4603715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144575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8" r:id="rId1"/>
    <p:sldLayoutId id="2147484059" r:id="rId2"/>
    <p:sldLayoutId id="2147484060" r:id="rId3"/>
    <p:sldLayoutId id="2147484061" r:id="rId4"/>
    <p:sldLayoutId id="2147484062" r:id="rId5"/>
    <p:sldLayoutId id="2147484063" r:id="rId6"/>
    <p:sldLayoutId id="2147484064" r:id="rId7"/>
    <p:sldLayoutId id="2147484065" r:id="rId8"/>
    <p:sldLayoutId id="2147484066" r:id="rId9"/>
    <p:sldLayoutId id="2147484067" r:id="rId10"/>
    <p:sldLayoutId id="2147484068" r:id="rId11"/>
    <p:sldLayoutId id="2147484069" r:id="rId12"/>
    <p:sldLayoutId id="2147484070" r:id="rId13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282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14338" y="6491288"/>
            <a:ext cx="18573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 sz="600">
                <a:solidFill>
                  <a:srgbClr val="000000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cs-CZ">
              <a:ea typeface="+mn-ea"/>
            </a:endParaRPr>
          </a:p>
        </p:txBody>
      </p:sp>
      <p:sp>
        <p:nvSpPr>
          <p:cNvPr id="609283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462213" y="6629400"/>
            <a:ext cx="42195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000">
                <a:solidFill>
                  <a:srgbClr val="000000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cs-CZ">
              <a:ea typeface="+mn-ea"/>
            </a:endParaRPr>
          </a:p>
        </p:txBody>
      </p:sp>
      <p:sp>
        <p:nvSpPr>
          <p:cNvPr id="609284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729538" y="6643688"/>
            <a:ext cx="3429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t" anchorCtr="0" compatLnSpc="1">
            <a:prstTxWarp prst="textNoShape">
              <a:avLst/>
            </a:prstTxWarp>
            <a:spAutoFit/>
          </a:bodyPr>
          <a:lstStyle>
            <a:lvl1pPr algn="r" eaLnBrk="0" hangingPunct="0">
              <a:defRPr sz="1000">
                <a:solidFill>
                  <a:srgbClr val="000000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D68C46E-A389-4A2A-9299-E9994517960C}" type="slidenum">
              <a:rPr lang="de-DE">
                <a:ea typeface="+mn-ea"/>
              </a:rPr>
              <a:pPr>
                <a:defRPr/>
              </a:pPr>
              <a:t>‹#›</a:t>
            </a:fld>
            <a:endParaRPr lang="de-DE">
              <a:ea typeface="+mn-ea"/>
            </a:endParaRP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84150" y="188913"/>
            <a:ext cx="87757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4612" tIns="34925" rIns="74612" bIns="3492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cs-CZ" smtClean="0"/>
              <a:t>Klicken Sie, um das Titelformat zu bearbeiten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7525" y="981075"/>
            <a:ext cx="8242300" cy="532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4612" tIns="34925" rIns="74612" bIns="3492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cs-CZ" smtClean="0"/>
              <a:t>Klicken Sie, um die Formate des Vorlagentextes zu bearbeiten</a:t>
            </a:r>
          </a:p>
          <a:p>
            <a:pPr lvl="1"/>
            <a:r>
              <a:rPr lang="en-GB" altLang="cs-CZ" smtClean="0"/>
              <a:t>Zweite Ebene</a:t>
            </a:r>
          </a:p>
          <a:p>
            <a:pPr lvl="2"/>
            <a:r>
              <a:rPr lang="en-GB" altLang="cs-CZ" smtClean="0"/>
              <a:t>Dritte Ebene</a:t>
            </a:r>
          </a:p>
          <a:p>
            <a:pPr lvl="3"/>
            <a:r>
              <a:rPr lang="en-GB" altLang="cs-CZ" smtClean="0"/>
              <a:t>Vierte Ebene</a:t>
            </a:r>
          </a:p>
        </p:txBody>
      </p:sp>
      <p:sp>
        <p:nvSpPr>
          <p:cNvPr id="609287" name="Text Box 7"/>
          <p:cNvSpPr txBox="1">
            <a:spLocks noChangeArrowheads="1"/>
          </p:cNvSpPr>
          <p:nvPr/>
        </p:nvSpPr>
        <p:spPr bwMode="auto">
          <a:xfrm>
            <a:off x="280988" y="3048000"/>
            <a:ext cx="8651875" cy="36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en-GB" sz="1800">
              <a:solidFill>
                <a:srgbClr val="000000"/>
              </a:solidFill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09288" name="Text Box 8"/>
          <p:cNvSpPr txBox="1">
            <a:spLocks noChangeArrowheads="1"/>
          </p:cNvSpPr>
          <p:nvPr/>
        </p:nvSpPr>
        <p:spPr bwMode="auto">
          <a:xfrm>
            <a:off x="422275" y="3657600"/>
            <a:ext cx="8229600" cy="36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en-GB" sz="1800">
              <a:solidFill>
                <a:srgbClr val="000000"/>
              </a:solidFill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09289" name="Text Box 9"/>
          <p:cNvSpPr txBox="1">
            <a:spLocks noChangeArrowheads="1"/>
          </p:cNvSpPr>
          <p:nvPr/>
        </p:nvSpPr>
        <p:spPr bwMode="auto">
          <a:xfrm>
            <a:off x="1125538" y="3810000"/>
            <a:ext cx="6823075" cy="36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en-GB" sz="1800">
              <a:solidFill>
                <a:srgbClr val="000000"/>
              </a:solidFill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09290" name="Text Box 10"/>
          <p:cNvSpPr txBox="1">
            <a:spLocks noChangeArrowheads="1"/>
          </p:cNvSpPr>
          <p:nvPr/>
        </p:nvSpPr>
        <p:spPr bwMode="auto">
          <a:xfrm>
            <a:off x="1195388" y="3429000"/>
            <a:ext cx="5697537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en-GB" sz="2000">
              <a:solidFill>
                <a:srgbClr val="000000"/>
              </a:solidFill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09291" name="Text Box 11"/>
          <p:cNvSpPr txBox="1">
            <a:spLocks noChangeArrowheads="1"/>
          </p:cNvSpPr>
          <p:nvPr/>
        </p:nvSpPr>
        <p:spPr bwMode="auto">
          <a:xfrm>
            <a:off x="1125538" y="6248400"/>
            <a:ext cx="2179637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en-GB">
              <a:solidFill>
                <a:srgbClr val="000000"/>
              </a:solidFill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09292" name="Text Box 12"/>
          <p:cNvSpPr txBox="1">
            <a:spLocks noChangeArrowheads="1"/>
          </p:cNvSpPr>
          <p:nvPr/>
        </p:nvSpPr>
        <p:spPr bwMode="auto">
          <a:xfrm>
            <a:off x="703263" y="3200400"/>
            <a:ext cx="5908675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en-GB">
              <a:solidFill>
                <a:srgbClr val="000000"/>
              </a:solidFill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6883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8" r:id="rId1"/>
    <p:sldLayoutId id="2147484089" r:id="rId2"/>
    <p:sldLayoutId id="2147484090" r:id="rId3"/>
    <p:sldLayoutId id="2147484091" r:id="rId4"/>
    <p:sldLayoutId id="2147484092" r:id="rId5"/>
    <p:sldLayoutId id="2147484093" r:id="rId6"/>
    <p:sldLayoutId id="2147484094" r:id="rId7"/>
    <p:sldLayoutId id="2147484095" r:id="rId8"/>
    <p:sldLayoutId id="2147484096" r:id="rId9"/>
    <p:sldLayoutId id="2147484097" r:id="rId10"/>
    <p:sldLayoutId id="2147484098" r:id="rId11"/>
    <p:sldLayoutId id="2147484099" r:id="rId12"/>
    <p:sldLayoutId id="2147484100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736600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919F9"/>
          </a:solidFill>
          <a:latin typeface="+mj-lt"/>
          <a:ea typeface="+mj-ea"/>
          <a:cs typeface="+mj-cs"/>
        </a:defRPr>
      </a:lvl1pPr>
      <a:lvl2pPr algn="ctr" defTabSz="736600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919F9"/>
          </a:solidFill>
          <a:latin typeface="Arial" charset="0"/>
        </a:defRPr>
      </a:lvl2pPr>
      <a:lvl3pPr algn="ctr" defTabSz="736600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919F9"/>
          </a:solidFill>
          <a:latin typeface="Arial" charset="0"/>
        </a:defRPr>
      </a:lvl3pPr>
      <a:lvl4pPr algn="ctr" defTabSz="736600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919F9"/>
          </a:solidFill>
          <a:latin typeface="Arial" charset="0"/>
        </a:defRPr>
      </a:lvl4pPr>
      <a:lvl5pPr algn="ctr" defTabSz="736600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919F9"/>
          </a:solidFill>
          <a:latin typeface="Arial" charset="0"/>
        </a:defRPr>
      </a:lvl5pPr>
      <a:lvl6pPr marL="457200" algn="ctr" defTabSz="736600" rtl="0" fontAlgn="base">
        <a:spcBef>
          <a:spcPct val="0"/>
        </a:spcBef>
        <a:spcAft>
          <a:spcPct val="0"/>
        </a:spcAft>
        <a:defRPr sz="2400" b="1">
          <a:solidFill>
            <a:srgbClr val="3919F9"/>
          </a:solidFill>
          <a:latin typeface="Arial" charset="0"/>
        </a:defRPr>
      </a:lvl6pPr>
      <a:lvl7pPr marL="914400" algn="ctr" defTabSz="736600" rtl="0" fontAlgn="base">
        <a:spcBef>
          <a:spcPct val="0"/>
        </a:spcBef>
        <a:spcAft>
          <a:spcPct val="0"/>
        </a:spcAft>
        <a:defRPr sz="2400" b="1">
          <a:solidFill>
            <a:srgbClr val="3919F9"/>
          </a:solidFill>
          <a:latin typeface="Arial" charset="0"/>
        </a:defRPr>
      </a:lvl7pPr>
      <a:lvl8pPr marL="1371600" algn="ctr" defTabSz="736600" rtl="0" fontAlgn="base">
        <a:spcBef>
          <a:spcPct val="0"/>
        </a:spcBef>
        <a:spcAft>
          <a:spcPct val="0"/>
        </a:spcAft>
        <a:defRPr sz="2400" b="1">
          <a:solidFill>
            <a:srgbClr val="3919F9"/>
          </a:solidFill>
          <a:latin typeface="Arial" charset="0"/>
        </a:defRPr>
      </a:lvl8pPr>
      <a:lvl9pPr marL="1828800" algn="ctr" defTabSz="736600" rtl="0" fontAlgn="base">
        <a:spcBef>
          <a:spcPct val="0"/>
        </a:spcBef>
        <a:spcAft>
          <a:spcPct val="0"/>
        </a:spcAft>
        <a:defRPr sz="2400" b="1">
          <a:solidFill>
            <a:srgbClr val="3919F9"/>
          </a:solidFill>
          <a:latin typeface="Arial" charset="0"/>
        </a:defRPr>
      </a:lvl9pPr>
    </p:titleStyle>
    <p:bodyStyle>
      <a:lvl1pPr marL="195263" indent="-195263" algn="l" defTabSz="736600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57238" indent="-371475" algn="l" defTabSz="736600" rtl="0" eaLnBrk="0" fontAlgn="base" hangingPunct="0">
        <a:spcBef>
          <a:spcPct val="20000"/>
        </a:spcBef>
        <a:spcAft>
          <a:spcPct val="0"/>
        </a:spcAft>
        <a:buFont typeface="Symbol" pitchFamily="18" charset="2"/>
        <a:buChar char="·"/>
        <a:defRPr sz="2000">
          <a:solidFill>
            <a:schemeClr val="tx1"/>
          </a:solidFill>
          <a:latin typeface="+mn-lt"/>
        </a:defRPr>
      </a:lvl2pPr>
      <a:lvl3pPr marL="1233488" indent="-285750" algn="l" defTabSz="736600" rtl="0" eaLnBrk="0" fontAlgn="base" hangingPunct="0">
        <a:spcBef>
          <a:spcPct val="20000"/>
        </a:spcBef>
        <a:spcAft>
          <a:spcPct val="0"/>
        </a:spcAft>
        <a:buFont typeface="Webdings" pitchFamily="18" charset="2"/>
        <a:buChar char="4"/>
        <a:defRPr>
          <a:solidFill>
            <a:schemeClr val="tx1"/>
          </a:solidFill>
          <a:latin typeface="+mn-lt"/>
        </a:defRPr>
      </a:lvl3pPr>
      <a:lvl4pPr marL="1714500" indent="-290513" algn="l" defTabSz="736600" rtl="0" eaLnBrk="0" fontAlgn="base" hangingPunct="0">
        <a:spcBef>
          <a:spcPct val="20000"/>
        </a:spcBef>
        <a:spcAft>
          <a:spcPct val="0"/>
        </a:spcAft>
        <a:buFont typeface="Symbol" pitchFamily="18" charset="2"/>
        <a:buChar char="*"/>
        <a:defRPr sz="1600">
          <a:solidFill>
            <a:schemeClr val="tx1"/>
          </a:solidFill>
          <a:latin typeface="+mn-lt"/>
        </a:defRPr>
      </a:lvl4pPr>
      <a:lvl5pPr marL="2516188" indent="-228600" algn="l" defTabSz="736600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973388" indent="-228600" algn="l" defTabSz="736600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3430588" indent="-228600" algn="l" defTabSz="736600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887788" indent="-228600" algn="l" defTabSz="736600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4344988" indent="-228600" algn="l" defTabSz="736600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02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14338" y="6491288"/>
            <a:ext cx="6540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  <a:spAutoFit/>
          </a:bodyPr>
          <a:lstStyle>
            <a:lvl1pPr algn="l" eaLnBrk="0" hangingPunct="0">
              <a:spcBef>
                <a:spcPct val="0"/>
              </a:spcBef>
              <a:defRPr sz="6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en-US">
                <a:ea typeface="+mn-ea"/>
              </a:rPr>
              <a:t>June, 1, 2006</a:t>
            </a:r>
          </a:p>
        </p:txBody>
      </p:sp>
      <p:sp>
        <p:nvSpPr>
          <p:cNvPr id="614403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462213" y="6629400"/>
            <a:ext cx="42195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spcBef>
                <a:spcPct val="0"/>
              </a:spcBef>
              <a:defRPr sz="10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en-US">
                <a:ea typeface="+mn-ea"/>
              </a:rPr>
              <a:t>CECILIA, EC FP6, 2006-2009, http://www.cecilia-eu.org</a:t>
            </a:r>
          </a:p>
        </p:txBody>
      </p:sp>
      <p:sp>
        <p:nvSpPr>
          <p:cNvPr id="614404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729538" y="6643688"/>
            <a:ext cx="3429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t" anchorCtr="0" compatLnSpc="1">
            <a:prstTxWarp prst="textNoShape">
              <a:avLst/>
            </a:prstTxWarp>
            <a:spAutoFit/>
          </a:bodyPr>
          <a:lstStyle>
            <a:lvl1pPr algn="r" eaLnBrk="0" hangingPunct="0">
              <a:spcBef>
                <a:spcPct val="0"/>
              </a:spcBef>
              <a:defRPr sz="10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8C93012B-646C-4DEA-BCBD-25BB9349AF35}" type="slidenum">
              <a:rPr lang="de-DE">
                <a:ea typeface="+mn-ea"/>
              </a:rPr>
              <a:pPr>
                <a:defRPr/>
              </a:pPr>
              <a:t>‹#›</a:t>
            </a:fld>
            <a:endParaRPr lang="de-DE">
              <a:ea typeface="+mn-ea"/>
            </a:endParaRP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84150" y="188913"/>
            <a:ext cx="87757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4612" tIns="34925" rIns="74612" bIns="3492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cs-CZ" smtClean="0"/>
              <a:t>Klicken Sie, um das Titelformat zu bearbeiten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7525" y="981075"/>
            <a:ext cx="8242300" cy="532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4612" tIns="34925" rIns="74612" bIns="3492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cs-CZ" smtClean="0"/>
              <a:t>Klicken Sie, um die Formate des Vorlagentextes zu bearbeiten</a:t>
            </a:r>
          </a:p>
          <a:p>
            <a:pPr lvl="1"/>
            <a:r>
              <a:rPr lang="en-GB" altLang="cs-CZ" smtClean="0"/>
              <a:t>Zweite Ebene</a:t>
            </a:r>
          </a:p>
          <a:p>
            <a:pPr lvl="2"/>
            <a:r>
              <a:rPr lang="en-GB" altLang="cs-CZ" smtClean="0"/>
              <a:t>Dritte Ebene</a:t>
            </a:r>
          </a:p>
          <a:p>
            <a:pPr lvl="3"/>
            <a:r>
              <a:rPr lang="en-GB" altLang="cs-CZ" smtClean="0"/>
              <a:t>Vierte Ebene</a:t>
            </a:r>
          </a:p>
        </p:txBody>
      </p:sp>
      <p:sp>
        <p:nvSpPr>
          <p:cNvPr id="614407" name="Text Box 7"/>
          <p:cNvSpPr txBox="1">
            <a:spLocks noChangeArrowheads="1"/>
          </p:cNvSpPr>
          <p:nvPr/>
        </p:nvSpPr>
        <p:spPr bwMode="auto">
          <a:xfrm>
            <a:off x="280988" y="3048000"/>
            <a:ext cx="8651875" cy="36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en-GB" sz="180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614408" name="Text Box 8"/>
          <p:cNvSpPr txBox="1">
            <a:spLocks noChangeArrowheads="1"/>
          </p:cNvSpPr>
          <p:nvPr/>
        </p:nvSpPr>
        <p:spPr bwMode="auto">
          <a:xfrm>
            <a:off x="422275" y="3657600"/>
            <a:ext cx="8229600" cy="36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en-GB" sz="180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614409" name="Text Box 9"/>
          <p:cNvSpPr txBox="1">
            <a:spLocks noChangeArrowheads="1"/>
          </p:cNvSpPr>
          <p:nvPr/>
        </p:nvSpPr>
        <p:spPr bwMode="auto">
          <a:xfrm>
            <a:off x="1125538" y="3810000"/>
            <a:ext cx="6823075" cy="36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en-GB" sz="180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614410" name="Text Box 10"/>
          <p:cNvSpPr txBox="1">
            <a:spLocks noChangeArrowheads="1"/>
          </p:cNvSpPr>
          <p:nvPr/>
        </p:nvSpPr>
        <p:spPr bwMode="auto">
          <a:xfrm>
            <a:off x="1195388" y="3429000"/>
            <a:ext cx="5697537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en-GB" sz="200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614411" name="Text Box 11"/>
          <p:cNvSpPr txBox="1">
            <a:spLocks noChangeArrowheads="1"/>
          </p:cNvSpPr>
          <p:nvPr/>
        </p:nvSpPr>
        <p:spPr bwMode="auto">
          <a:xfrm>
            <a:off x="1125538" y="6248400"/>
            <a:ext cx="2179637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en-GB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614412" name="Text Box 12"/>
          <p:cNvSpPr txBox="1">
            <a:spLocks noChangeArrowheads="1"/>
          </p:cNvSpPr>
          <p:nvPr/>
        </p:nvSpPr>
        <p:spPr bwMode="auto">
          <a:xfrm>
            <a:off x="703263" y="3200400"/>
            <a:ext cx="5908675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en-GB">
              <a:solidFill>
                <a:srgbClr val="000000"/>
              </a:solidFill>
              <a:latin typeface="Arial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73430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2" r:id="rId1"/>
    <p:sldLayoutId id="2147484103" r:id="rId2"/>
    <p:sldLayoutId id="2147484104" r:id="rId3"/>
    <p:sldLayoutId id="2147484105" r:id="rId4"/>
    <p:sldLayoutId id="2147484106" r:id="rId5"/>
    <p:sldLayoutId id="2147484107" r:id="rId6"/>
    <p:sldLayoutId id="2147484108" r:id="rId7"/>
    <p:sldLayoutId id="2147484109" r:id="rId8"/>
    <p:sldLayoutId id="2147484110" r:id="rId9"/>
    <p:sldLayoutId id="2147484111" r:id="rId10"/>
    <p:sldLayoutId id="2147484112" r:id="rId11"/>
    <p:sldLayoutId id="2147484113" r:id="rId12"/>
    <p:sldLayoutId id="2147484114" r:id="rId13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defTabSz="736600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919F9"/>
          </a:solidFill>
          <a:latin typeface="+mj-lt"/>
          <a:ea typeface="+mj-ea"/>
          <a:cs typeface="+mj-cs"/>
        </a:defRPr>
      </a:lvl1pPr>
      <a:lvl2pPr algn="ctr" defTabSz="736600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919F9"/>
          </a:solidFill>
          <a:latin typeface="Arial" charset="0"/>
          <a:cs typeface="Arial" charset="0"/>
        </a:defRPr>
      </a:lvl2pPr>
      <a:lvl3pPr algn="ctr" defTabSz="736600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919F9"/>
          </a:solidFill>
          <a:latin typeface="Arial" charset="0"/>
          <a:cs typeface="Arial" charset="0"/>
        </a:defRPr>
      </a:lvl3pPr>
      <a:lvl4pPr algn="ctr" defTabSz="736600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919F9"/>
          </a:solidFill>
          <a:latin typeface="Arial" charset="0"/>
          <a:cs typeface="Arial" charset="0"/>
        </a:defRPr>
      </a:lvl4pPr>
      <a:lvl5pPr algn="ctr" defTabSz="736600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919F9"/>
          </a:solidFill>
          <a:latin typeface="Arial" charset="0"/>
          <a:cs typeface="Arial" charset="0"/>
        </a:defRPr>
      </a:lvl5pPr>
      <a:lvl6pPr marL="457200" algn="ctr" defTabSz="736600" rtl="0" fontAlgn="base">
        <a:spcBef>
          <a:spcPct val="0"/>
        </a:spcBef>
        <a:spcAft>
          <a:spcPct val="0"/>
        </a:spcAft>
        <a:defRPr sz="2400" b="1">
          <a:solidFill>
            <a:srgbClr val="3919F9"/>
          </a:solidFill>
          <a:latin typeface="Arial" charset="0"/>
          <a:cs typeface="Arial" charset="0"/>
        </a:defRPr>
      </a:lvl6pPr>
      <a:lvl7pPr marL="914400" algn="ctr" defTabSz="736600" rtl="0" fontAlgn="base">
        <a:spcBef>
          <a:spcPct val="0"/>
        </a:spcBef>
        <a:spcAft>
          <a:spcPct val="0"/>
        </a:spcAft>
        <a:defRPr sz="2400" b="1">
          <a:solidFill>
            <a:srgbClr val="3919F9"/>
          </a:solidFill>
          <a:latin typeface="Arial" charset="0"/>
          <a:cs typeface="Arial" charset="0"/>
        </a:defRPr>
      </a:lvl7pPr>
      <a:lvl8pPr marL="1371600" algn="ctr" defTabSz="736600" rtl="0" fontAlgn="base">
        <a:spcBef>
          <a:spcPct val="0"/>
        </a:spcBef>
        <a:spcAft>
          <a:spcPct val="0"/>
        </a:spcAft>
        <a:defRPr sz="2400" b="1">
          <a:solidFill>
            <a:srgbClr val="3919F9"/>
          </a:solidFill>
          <a:latin typeface="Arial" charset="0"/>
          <a:cs typeface="Arial" charset="0"/>
        </a:defRPr>
      </a:lvl8pPr>
      <a:lvl9pPr marL="1828800" algn="ctr" defTabSz="736600" rtl="0" fontAlgn="base">
        <a:spcBef>
          <a:spcPct val="0"/>
        </a:spcBef>
        <a:spcAft>
          <a:spcPct val="0"/>
        </a:spcAft>
        <a:defRPr sz="2400" b="1">
          <a:solidFill>
            <a:srgbClr val="3919F9"/>
          </a:solidFill>
          <a:latin typeface="Arial" charset="0"/>
          <a:cs typeface="Arial" charset="0"/>
        </a:defRPr>
      </a:lvl9pPr>
    </p:titleStyle>
    <p:bodyStyle>
      <a:lvl1pPr marL="195263" indent="-195263" algn="l" defTabSz="736600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57238" indent="-371475" algn="l" defTabSz="736600" rtl="0" eaLnBrk="0" fontAlgn="base" hangingPunct="0">
        <a:spcBef>
          <a:spcPct val="20000"/>
        </a:spcBef>
        <a:spcAft>
          <a:spcPct val="0"/>
        </a:spcAft>
        <a:buFont typeface="Symbol" pitchFamily="18" charset="2"/>
        <a:buChar char="·"/>
        <a:defRPr sz="2000">
          <a:solidFill>
            <a:schemeClr val="tx1"/>
          </a:solidFill>
          <a:latin typeface="+mn-lt"/>
          <a:cs typeface="+mn-cs"/>
        </a:defRPr>
      </a:lvl2pPr>
      <a:lvl3pPr marL="1233488" indent="-285750" algn="l" defTabSz="736600" rtl="0" eaLnBrk="0" fontAlgn="base" hangingPunct="0">
        <a:spcBef>
          <a:spcPct val="20000"/>
        </a:spcBef>
        <a:spcAft>
          <a:spcPct val="0"/>
        </a:spcAft>
        <a:buFont typeface="Webdings" pitchFamily="18" charset="2"/>
        <a:buChar char="4"/>
        <a:defRPr>
          <a:solidFill>
            <a:schemeClr val="tx1"/>
          </a:solidFill>
          <a:latin typeface="+mn-lt"/>
          <a:cs typeface="+mn-cs"/>
        </a:defRPr>
      </a:lvl3pPr>
      <a:lvl4pPr marL="1714500" indent="-290513" algn="l" defTabSz="736600" rtl="0" eaLnBrk="0" fontAlgn="base" hangingPunct="0">
        <a:spcBef>
          <a:spcPct val="20000"/>
        </a:spcBef>
        <a:spcAft>
          <a:spcPct val="0"/>
        </a:spcAft>
        <a:buFont typeface="Symbol" pitchFamily="18" charset="2"/>
        <a:buChar char="*"/>
        <a:defRPr sz="1600">
          <a:solidFill>
            <a:schemeClr val="tx1"/>
          </a:solidFill>
          <a:latin typeface="+mn-lt"/>
          <a:cs typeface="+mn-cs"/>
        </a:defRPr>
      </a:lvl4pPr>
      <a:lvl5pPr marL="2516188" indent="-228600" algn="l" defTabSz="736600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973388" indent="-228600" algn="l" defTabSz="736600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3430588" indent="-228600" algn="l" defTabSz="736600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887788" indent="-228600" algn="l" defTabSz="736600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4344988" indent="-228600" algn="l" defTabSz="736600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2037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1">
              <a:defRPr kumimoji="1" sz="140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037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latinLnBrk="1">
              <a:defRPr kumimoji="1" sz="140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037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1">
              <a:defRPr kumimoji="1" sz="140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fld id="{ACAF29B0-EB31-4621-9531-87994A9BE3C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440563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6" r:id="rId1"/>
    <p:sldLayoutId id="2147484117" r:id="rId2"/>
    <p:sldLayoutId id="2147484118" r:id="rId3"/>
    <p:sldLayoutId id="2147484119" r:id="rId4"/>
    <p:sldLayoutId id="2147484120" r:id="rId5"/>
    <p:sldLayoutId id="2147484121" r:id="rId6"/>
    <p:sldLayoutId id="2147484122" r:id="rId7"/>
    <p:sldLayoutId id="2147484123" r:id="rId8"/>
    <p:sldLayoutId id="2147484124" r:id="rId9"/>
    <p:sldLayoutId id="2147484125" r:id="rId10"/>
    <p:sldLayoutId id="2147484126" r:id="rId11"/>
    <p:sldLayoutId id="2147484127" r:id="rId12"/>
    <p:sldLayoutId id="2147484128" r:id="rId13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lze upravit styl předlohy nadpisů.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lze upravit styly předlohy textu.</a:t>
            </a:r>
          </a:p>
          <a:p>
            <a:pPr lvl="1"/>
            <a:r>
              <a:rPr lang="cs-CZ" altLang="cs-CZ" smtClean="0"/>
              <a:t>Druhá úroveň</a:t>
            </a:r>
          </a:p>
          <a:p>
            <a:pPr lvl="2"/>
            <a:r>
              <a:rPr lang="cs-CZ" altLang="cs-CZ" smtClean="0"/>
              <a:t>Třetí úroveň</a:t>
            </a:r>
          </a:p>
          <a:p>
            <a:pPr lvl="3"/>
            <a:r>
              <a:rPr lang="cs-CZ" altLang="cs-CZ" smtClean="0"/>
              <a:t>Čtvrtá úroveň</a:t>
            </a:r>
          </a:p>
          <a:p>
            <a:pPr lvl="4"/>
            <a:r>
              <a:rPr lang="cs-CZ" altLang="cs-CZ" smtClean="0"/>
              <a:t>Pátá úroveň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cs-CZ">
              <a:latin typeface="Arial" charset="0"/>
              <a:ea typeface="+mn-ea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cs-CZ">
              <a:latin typeface="Arial" charset="0"/>
              <a:ea typeface="+mn-ea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231BD8A8-60D7-460C-BEA7-44CDDD53E09A}" type="slidenum">
              <a:rPr lang="cs-CZ">
                <a:latin typeface="Arial" charset="0"/>
                <a:ea typeface="+mn-ea"/>
              </a:rPr>
              <a:pPr>
                <a:defRPr/>
              </a:pPr>
              <a:t>‹#›</a:t>
            </a:fld>
            <a:endParaRPr lang="cs-CZ">
              <a:latin typeface="Arial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20421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0" r:id="rId1"/>
    <p:sldLayoutId id="2147484131" r:id="rId2"/>
    <p:sldLayoutId id="2147484132" r:id="rId3"/>
    <p:sldLayoutId id="2147484133" r:id="rId4"/>
    <p:sldLayoutId id="2147484134" r:id="rId5"/>
    <p:sldLayoutId id="2147484135" r:id="rId6"/>
    <p:sldLayoutId id="2147484136" r:id="rId7"/>
    <p:sldLayoutId id="2147484137" r:id="rId8"/>
    <p:sldLayoutId id="2147484138" r:id="rId9"/>
    <p:sldLayoutId id="2147484139" r:id="rId10"/>
    <p:sldLayoutId id="2147484140" r:id="rId11"/>
    <p:sldLayoutId id="2147484141" r:id="rId12"/>
    <p:sldLayoutId id="2147484142" r:id="rId13"/>
    <p:sldLayoutId id="2147484143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PlaceHolder 1"/>
          <p:cNvSpPr>
            <a:spLocks noGrp="1"/>
          </p:cNvSpPr>
          <p:nvPr>
            <p:ph type="title"/>
          </p:nvPr>
        </p:nvSpPr>
        <p:spPr bwMode="auto">
          <a:xfrm>
            <a:off x="456480" y="273629"/>
            <a:ext cx="8229600" cy="1144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Click to edit the title text format</a:t>
            </a:r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456480" y="1604329"/>
            <a:ext cx="8229600" cy="3977698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cs-CZ"/>
              <a:t>Click to edit the outline text format</a:t>
            </a:r>
            <a:endParaRPr/>
          </a:p>
          <a:p>
            <a:pPr lvl="1"/>
            <a:r>
              <a:rPr lang="cs-CZ"/>
              <a:t>Second Outline Level</a:t>
            </a:r>
            <a:endParaRPr/>
          </a:p>
          <a:p>
            <a:pPr lvl="2"/>
            <a:r>
              <a:rPr lang="cs-CZ"/>
              <a:t>Third Outline Level</a:t>
            </a:r>
            <a:endParaRPr/>
          </a:p>
          <a:p>
            <a:pPr lvl="3"/>
            <a:r>
              <a:rPr lang="cs-CZ"/>
              <a:t>Fourth Outline Level</a:t>
            </a:r>
            <a:endParaRPr/>
          </a:p>
          <a:p>
            <a:pPr lvl="4"/>
            <a:r>
              <a:rPr lang="cs-CZ"/>
              <a:t>Fifth Outline Level</a:t>
            </a:r>
            <a:endParaRPr/>
          </a:p>
          <a:p>
            <a:pPr lvl="5"/>
            <a:r>
              <a:rPr lang="cs-CZ"/>
              <a:t>Sixth Outline Level</a:t>
            </a:r>
            <a:endParaRPr/>
          </a:p>
          <a:p>
            <a:pPr lvl="6"/>
            <a:r>
              <a:rPr lang="cs-CZ"/>
              <a:t>Seventh Outline Level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063971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5" r:id="rId1"/>
    <p:sldLayoutId id="2147484146" r:id="rId2"/>
    <p:sldLayoutId id="2147484147" r:id="rId3"/>
    <p:sldLayoutId id="2147484148" r:id="rId4"/>
    <p:sldLayoutId id="2147484149" r:id="rId5"/>
    <p:sldLayoutId id="2147484150" r:id="rId6"/>
    <p:sldLayoutId id="2147484151" r:id="rId7"/>
    <p:sldLayoutId id="2147484152" r:id="rId8"/>
    <p:sldLayoutId id="2147484153" r:id="rId9"/>
    <p:sldLayoutId id="2147484154" r:id="rId10"/>
    <p:sldLayoutId id="2147484155" r:id="rId11"/>
    <p:sldLayoutId id="2147484156" r:id="rId12"/>
  </p:sldLayoutIdLst>
  <p:txStyles>
    <p:titleStyle>
      <a:lvl1pPr algn="l" defTabSz="8280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280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cs typeface="DejaVu Sans" charset="0"/>
        </a:defRPr>
      </a:lvl2pPr>
      <a:lvl3pPr algn="l" defTabSz="8280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cs typeface="DejaVu Sans" charset="0"/>
        </a:defRPr>
      </a:lvl3pPr>
      <a:lvl4pPr algn="l" defTabSz="8280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cs typeface="DejaVu Sans" charset="0"/>
        </a:defRPr>
      </a:lvl4pPr>
      <a:lvl5pPr algn="l" defTabSz="8280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cs typeface="DejaVu Sans" charset="0"/>
        </a:defRPr>
      </a:lvl5pPr>
      <a:lvl6pPr marL="414726" algn="l" defTabSz="828013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cs typeface="DejaVu Sans" charset="0"/>
        </a:defRPr>
      </a:lvl6pPr>
      <a:lvl7pPr marL="829452" algn="l" defTabSz="828013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cs typeface="DejaVu Sans" charset="0"/>
        </a:defRPr>
      </a:lvl7pPr>
      <a:lvl8pPr marL="1244178" algn="l" defTabSz="828013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cs typeface="DejaVu Sans" charset="0"/>
        </a:defRPr>
      </a:lvl8pPr>
      <a:lvl9pPr marL="1658904" algn="l" defTabSz="828013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cs typeface="DejaVu Sans" charset="0"/>
        </a:defRPr>
      </a:lvl9pPr>
    </p:titleStyle>
    <p:bodyStyle>
      <a:lvl1pPr marL="205923" indent="-205923" algn="l" defTabSz="828013" rtl="0" eaLnBrk="0" fontAlgn="base" hangingPunct="0">
        <a:lnSpc>
          <a:spcPct val="90000"/>
        </a:lnSpc>
        <a:spcBef>
          <a:spcPts val="907"/>
        </a:spcBef>
        <a:spcAft>
          <a:spcPct val="0"/>
        </a:spcAft>
        <a:buFont typeface="Arial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20650" indent="-205923" algn="l" defTabSz="828013" rtl="0" eaLnBrk="0" fontAlgn="base" hangingPunct="0">
        <a:lnSpc>
          <a:spcPct val="90000"/>
        </a:lnSpc>
        <a:spcBef>
          <a:spcPts val="454"/>
        </a:spcBef>
        <a:spcAft>
          <a:spcPct val="0"/>
        </a:spcAft>
        <a:buFont typeface="Arial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35376" indent="-205923" algn="l" defTabSz="828013" rtl="0" eaLnBrk="0" fontAlgn="base" hangingPunct="0">
        <a:lnSpc>
          <a:spcPct val="90000"/>
        </a:lnSpc>
        <a:spcBef>
          <a:spcPts val="454"/>
        </a:spcBef>
        <a:spcAft>
          <a:spcPct val="0"/>
        </a:spcAft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50102" indent="-205923" algn="l" defTabSz="828013" rtl="0" eaLnBrk="0" fontAlgn="base" hangingPunct="0">
        <a:lnSpc>
          <a:spcPct val="90000"/>
        </a:lnSpc>
        <a:spcBef>
          <a:spcPts val="454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64828" indent="-205923" algn="l" defTabSz="828013" rtl="0" eaLnBrk="0" fontAlgn="base" hangingPunct="0">
        <a:lnSpc>
          <a:spcPct val="90000"/>
        </a:lnSpc>
        <a:spcBef>
          <a:spcPts val="454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0758" indent="-207341" algn="l" defTabSz="829366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695440" indent="-207341" algn="l" defTabSz="829366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110124" indent="-207341" algn="l" defTabSz="829366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524806" indent="-207341" algn="l" defTabSz="829366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8293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4683" algn="l" defTabSz="8293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9366" algn="l" defTabSz="8293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44049" algn="l" defTabSz="8293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58732" algn="l" defTabSz="8293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73416" algn="l" defTabSz="8293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88099" algn="l" defTabSz="8293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902782" algn="l" defTabSz="8293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317465" algn="l" defTabSz="8293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11" Type="http://schemas.openxmlformats.org/officeDocument/2006/relationships/hyperlink" Target="mailto:tomas.halenka@mff.cuni.cz" TargetMode="External"/><Relationship Id="rId5" Type="http://schemas.openxmlformats.org/officeDocument/2006/relationships/oleObject" Target="../embeddings/oleObject1.bin"/><Relationship Id="rId10" Type="http://schemas.openxmlformats.org/officeDocument/2006/relationships/image" Target="../media/image7.emf"/><Relationship Id="rId4" Type="http://schemas.openxmlformats.org/officeDocument/2006/relationships/image" Target="../media/image2.jpeg"/><Relationship Id="rId9" Type="http://schemas.openxmlformats.org/officeDocument/2006/relationships/oleObject" Target="../embeddings/Microsoft_Word_97_-_2003_Document1.doc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8.xml"/><Relationship Id="rId6" Type="http://schemas.openxmlformats.org/officeDocument/2006/relationships/image" Target="file:///C:\DOCUME~1\TOMASH~1\LOCALS~1\Temp\Mainmap.gif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28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4.emf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16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16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5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5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wmf"/><Relationship Id="rId1" Type="http://schemas.openxmlformats.org/officeDocument/2006/relationships/slideLayout" Target="../slideLayouts/slideLayout5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5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0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0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6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6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7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7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7" Type="http://schemas.openxmlformats.org/officeDocument/2006/relationships/image" Target="../media/image8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79.jpeg"/><Relationship Id="rId5" Type="http://schemas.openxmlformats.org/officeDocument/2006/relationships/image" Target="../media/image8.jpeg"/><Relationship Id="rId4" Type="http://schemas.openxmlformats.org/officeDocument/2006/relationships/image" Target="../media/image7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4"/>
          <p:cNvGraphicFramePr>
            <a:graphicFrameLocks noChangeAspect="1"/>
          </p:cNvGraphicFramePr>
          <p:nvPr/>
        </p:nvGraphicFramePr>
        <p:xfrm>
          <a:off x="228600" y="228600"/>
          <a:ext cx="1438275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9" name="dokument" r:id="rId5" imgW="1231392" imgH="1239012" progId="Word.Document.8">
                  <p:embed/>
                </p:oleObj>
              </mc:Choice>
              <mc:Fallback>
                <p:oleObj name="dokument" r:id="rId5" imgW="1231392" imgH="1239012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228600"/>
                        <a:ext cx="1438275" cy="144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9" name="Object 5"/>
          <p:cNvGraphicFramePr>
            <a:graphicFrameLocks noChangeAspect="1"/>
          </p:cNvGraphicFramePr>
          <p:nvPr/>
        </p:nvGraphicFramePr>
        <p:xfrm>
          <a:off x="7467600" y="228600"/>
          <a:ext cx="1517650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0" name="dokument" r:id="rId7" imgW="1234440" imgH="1239012" progId="Word.Document.8">
                  <p:embed/>
                </p:oleObj>
              </mc:Choice>
              <mc:Fallback>
                <p:oleObj name="dokument" r:id="rId7" imgW="1234440" imgH="1239012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67600" y="228600"/>
                        <a:ext cx="1517650" cy="152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5607780"/>
              </p:ext>
            </p:extLst>
          </p:nvPr>
        </p:nvGraphicFramePr>
        <p:xfrm>
          <a:off x="1982788" y="303213"/>
          <a:ext cx="5281612" cy="1338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1" name="Document" r:id="rId9" imgW="5264711" imgH="1337250" progId="Word.Document.8">
                  <p:embed/>
                </p:oleObj>
              </mc:Choice>
              <mc:Fallback>
                <p:oleObj name="Document" r:id="rId9" imgW="5264711" imgH="1337250" progId="Word.Documen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2788" y="303213"/>
                        <a:ext cx="5281612" cy="1338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1" name="Rectangle 7"/>
          <p:cNvSpPr>
            <a:spLocks noChangeArrowheads="1"/>
          </p:cNvSpPr>
          <p:nvPr/>
        </p:nvSpPr>
        <p:spPr bwMode="auto">
          <a:xfrm>
            <a:off x="685800" y="2476500"/>
            <a:ext cx="8077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9pPr>
          </a:lstStyle>
          <a:p>
            <a:pPr eaLnBrk="1" latinLnBrk="1" hangingPunct="1"/>
            <a:r>
              <a:rPr kumimoji="1" lang="en-US" altLang="cs-CZ" sz="4000" b="1" dirty="0" smtClean="0">
                <a:solidFill>
                  <a:srgbClr val="FFFF00"/>
                </a:solidFill>
                <a:latin typeface="Arial" pitchFamily="34" charset="0"/>
              </a:rPr>
              <a:t>Climate change as a major</a:t>
            </a:r>
          </a:p>
          <a:p>
            <a:pPr eaLnBrk="1" latinLnBrk="1" hangingPunct="1"/>
            <a:r>
              <a:rPr kumimoji="1" lang="en-US" altLang="cs-CZ" sz="4000" b="1" dirty="0" smtClean="0">
                <a:solidFill>
                  <a:srgbClr val="FFFF00"/>
                </a:solidFill>
                <a:latin typeface="Arial" pitchFamily="34" charset="0"/>
              </a:rPr>
              <a:t>factor of food security</a:t>
            </a:r>
            <a:endParaRPr kumimoji="1" lang="en-US" altLang="cs-CZ" sz="4000" b="1" dirty="0">
              <a:solidFill>
                <a:srgbClr val="FFFF00"/>
              </a:solidFill>
              <a:latin typeface="굴림" pitchFamily="34" charset="-127"/>
            </a:endParaRPr>
          </a:p>
        </p:txBody>
      </p:sp>
      <p:sp>
        <p:nvSpPr>
          <p:cNvPr id="9222" name="Rectangle 8"/>
          <p:cNvSpPr>
            <a:spLocks noChangeArrowheads="1"/>
          </p:cNvSpPr>
          <p:nvPr/>
        </p:nvSpPr>
        <p:spPr bwMode="auto">
          <a:xfrm>
            <a:off x="533400" y="4800600"/>
            <a:ext cx="4572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9pPr>
          </a:lstStyle>
          <a:p>
            <a:pPr algn="ctr" eaLnBrk="1" latinLnBrk="1" hangingPunct="1">
              <a:spcBef>
                <a:spcPct val="20000"/>
              </a:spcBef>
            </a:pPr>
            <a:r>
              <a:rPr kumimoji="1" lang="cs-CZ" altLang="cs-CZ" sz="3200" b="1" dirty="0" smtClean="0">
                <a:solidFill>
                  <a:srgbClr val="CC0000"/>
                </a:solidFill>
                <a:latin typeface="Arial" pitchFamily="34" charset="0"/>
              </a:rPr>
              <a:t>T.</a:t>
            </a:r>
            <a:r>
              <a:rPr kumimoji="1" lang="en-US" altLang="cs-CZ" sz="3200" b="1" dirty="0" smtClean="0">
                <a:solidFill>
                  <a:srgbClr val="CC0000"/>
                </a:solidFill>
                <a:latin typeface="Arial" pitchFamily="34" charset="0"/>
              </a:rPr>
              <a:t> </a:t>
            </a:r>
            <a:r>
              <a:rPr kumimoji="1" lang="cs-CZ" altLang="cs-CZ" sz="3200" b="1" dirty="0" smtClean="0">
                <a:solidFill>
                  <a:srgbClr val="CC0000"/>
                </a:solidFill>
                <a:latin typeface="Arial" pitchFamily="34" charset="0"/>
              </a:rPr>
              <a:t>HALENKA</a:t>
            </a:r>
            <a:endParaRPr kumimoji="1" lang="en-US" altLang="cs-CZ" sz="3200" b="1" dirty="0" smtClean="0">
              <a:solidFill>
                <a:srgbClr val="CC0000"/>
              </a:solidFill>
              <a:latin typeface="Arial" pitchFamily="34" charset="0"/>
            </a:endParaRPr>
          </a:p>
        </p:txBody>
      </p:sp>
      <p:sp>
        <p:nvSpPr>
          <p:cNvPr id="9223" name="Text Box 9"/>
          <p:cNvSpPr txBox="1">
            <a:spLocks noChangeArrowheads="1"/>
          </p:cNvSpPr>
          <p:nvPr/>
        </p:nvSpPr>
        <p:spPr bwMode="auto">
          <a:xfrm>
            <a:off x="419100" y="5605463"/>
            <a:ext cx="4800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cs-CZ" sz="1600" b="1" dirty="0">
                <a:solidFill>
                  <a:srgbClr val="FFFF00"/>
                </a:solidFill>
                <a:latin typeface="Arial" pitchFamily="34" charset="0"/>
                <a:hlinkClick r:id="rId11"/>
              </a:rPr>
              <a:t>t</a:t>
            </a:r>
            <a:r>
              <a:rPr lang="cs-CZ" altLang="cs-CZ" sz="1600" b="1" dirty="0" err="1">
                <a:solidFill>
                  <a:srgbClr val="FFFF00"/>
                </a:solidFill>
                <a:latin typeface="Arial" pitchFamily="34" charset="0"/>
                <a:hlinkClick r:id="rId11"/>
              </a:rPr>
              <a:t>omas.halenka</a:t>
            </a:r>
            <a:r>
              <a:rPr lang="en-US" altLang="cs-CZ" sz="1600" b="1" dirty="0">
                <a:solidFill>
                  <a:srgbClr val="FFFF00"/>
                </a:solidFill>
                <a:latin typeface="Arial" pitchFamily="34" charset="0"/>
                <a:hlinkClick r:id="rId11"/>
              </a:rPr>
              <a:t>@mff.cuni.cz</a:t>
            </a:r>
            <a:endParaRPr lang="cs-CZ" altLang="cs-CZ" sz="1600" b="1" dirty="0">
              <a:solidFill>
                <a:srgbClr val="FFFF00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45413" y="6643688"/>
            <a:ext cx="327025" cy="2476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40CA2BF6-9CA0-4B88-A145-ACDF75049C21}" type="slidenum">
              <a:rPr lang="de-DE" altLang="cs-CZ" smtClean="0">
                <a:solidFill>
                  <a:srgbClr val="000000"/>
                </a:solidFill>
              </a:rPr>
              <a:pPr/>
              <a:t>10</a:t>
            </a:fld>
            <a:endParaRPr lang="de-DE" altLang="cs-CZ" smtClean="0">
              <a:solidFill>
                <a:srgbClr val="000000"/>
              </a:solidFill>
            </a:endParaRPr>
          </a:p>
        </p:txBody>
      </p:sp>
      <p:sp>
        <p:nvSpPr>
          <p:cNvPr id="829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cs-CZ" smtClean="0"/>
              <a:t>CECILIA </a:t>
            </a:r>
            <a:r>
              <a:rPr lang="cs-CZ" altLang="cs-CZ" smtClean="0"/>
              <a:t>Project</a:t>
            </a:r>
          </a:p>
        </p:txBody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3500438"/>
            <a:ext cx="6048375" cy="1943100"/>
          </a:xfrm>
        </p:spPr>
        <p:txBody>
          <a:bodyPr/>
          <a:lstStyle/>
          <a:p>
            <a:pPr eaLnBrk="1" hangingPunct="1"/>
            <a:r>
              <a:rPr lang="en-US" altLang="cs-CZ" u="sng" smtClean="0"/>
              <a:t>C</a:t>
            </a:r>
            <a:r>
              <a:rPr lang="en-US" altLang="cs-CZ" smtClean="0"/>
              <a:t>entral and </a:t>
            </a:r>
            <a:r>
              <a:rPr lang="en-US" altLang="cs-CZ" u="sng" smtClean="0"/>
              <a:t>E</a:t>
            </a:r>
            <a:r>
              <a:rPr lang="en-US" altLang="cs-CZ" smtClean="0"/>
              <a:t>astern Europe </a:t>
            </a:r>
            <a:r>
              <a:rPr lang="en-US" altLang="cs-CZ" u="sng" smtClean="0"/>
              <a:t>C</a:t>
            </a:r>
            <a:r>
              <a:rPr lang="en-US" altLang="cs-CZ" smtClean="0"/>
              <a:t>limate Change</a:t>
            </a:r>
          </a:p>
          <a:p>
            <a:pPr eaLnBrk="1" hangingPunct="1"/>
            <a:r>
              <a:rPr lang="en-US" altLang="cs-CZ" u="sng" smtClean="0"/>
              <a:t>I</a:t>
            </a:r>
            <a:r>
              <a:rPr lang="en-US" altLang="cs-CZ" smtClean="0"/>
              <a:t>mpact and Vulnerabi</a:t>
            </a:r>
            <a:r>
              <a:rPr lang="en-US" altLang="cs-CZ" u="sng" smtClean="0"/>
              <a:t>LI</a:t>
            </a:r>
            <a:r>
              <a:rPr lang="en-US" altLang="cs-CZ" smtClean="0"/>
              <a:t>ty </a:t>
            </a:r>
            <a:r>
              <a:rPr lang="en-US" altLang="cs-CZ" u="sng" smtClean="0"/>
              <a:t>A</a:t>
            </a:r>
            <a:r>
              <a:rPr lang="en-US" altLang="cs-CZ" smtClean="0"/>
              <a:t>ssessment </a:t>
            </a:r>
          </a:p>
          <a:p>
            <a:pPr eaLnBrk="1" hangingPunct="1"/>
            <a:r>
              <a:rPr lang="cs-CZ" altLang="cs-CZ" smtClean="0"/>
              <a:t>Duration</a:t>
            </a:r>
            <a:r>
              <a:rPr lang="en-US" altLang="cs-CZ" smtClean="0"/>
              <a:t>: 1 June 2006</a:t>
            </a:r>
            <a:r>
              <a:rPr lang="cs-CZ" altLang="cs-CZ" smtClean="0"/>
              <a:t> - </a:t>
            </a:r>
            <a:r>
              <a:rPr lang="en-US" altLang="cs-CZ" smtClean="0"/>
              <a:t>31 December 2009</a:t>
            </a:r>
          </a:p>
          <a:p>
            <a:pPr eaLnBrk="1" hangingPunct="1"/>
            <a:r>
              <a:rPr lang="en-US" altLang="cs-CZ" smtClean="0"/>
              <a:t>Number of partners: 16</a:t>
            </a:r>
          </a:p>
          <a:p>
            <a:pPr eaLnBrk="1" hangingPunct="1"/>
            <a:r>
              <a:rPr lang="en-US" altLang="cs-CZ" smtClean="0"/>
              <a:t>Number of participating countries: 1</a:t>
            </a:r>
            <a:r>
              <a:rPr lang="cs-CZ" altLang="cs-CZ" smtClean="0"/>
              <a:t>2</a:t>
            </a:r>
            <a:endParaRPr lang="en-US" altLang="cs-CZ" smtClean="0"/>
          </a:p>
          <a:p>
            <a:pPr eaLnBrk="1" hangingPunct="1"/>
            <a:r>
              <a:rPr lang="en-US" altLang="cs-CZ" smtClean="0"/>
              <a:t>Coordinator: Charles University, Prague, T. Halenka</a:t>
            </a:r>
            <a:endParaRPr lang="cs-CZ" altLang="cs-CZ" smtClean="0"/>
          </a:p>
        </p:txBody>
      </p:sp>
      <p:pic>
        <p:nvPicPr>
          <p:cNvPr id="82949" name="Picture 5" descr="Logo-final-BLU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775" y="663575"/>
            <a:ext cx="3562350" cy="377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50" name="Picture 6" descr="FP6logo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50" y="5514975"/>
            <a:ext cx="19954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51" name="Picture 7" descr="eu-fla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5399088"/>
            <a:ext cx="1760537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952" name="Rectangle 8"/>
          <p:cNvSpPr>
            <a:spLocks noChangeArrowheads="1"/>
          </p:cNvSpPr>
          <p:nvPr/>
        </p:nvSpPr>
        <p:spPr bwMode="auto">
          <a:xfrm>
            <a:off x="1476375" y="5949950"/>
            <a:ext cx="633730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4612" tIns="34925" rIns="74612" bIns="34925"/>
          <a:lstStyle>
            <a:lvl1pPr marL="195263" indent="-195263" defTabSz="736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736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736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736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736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736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736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736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736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cs-CZ" sz="2800" smtClean="0">
                <a:solidFill>
                  <a:srgbClr val="FF0000"/>
                </a:solidFill>
                <a:ea typeface="+mn-ea"/>
              </a:rPr>
              <a:t>http://www.cecilia-eu.org</a:t>
            </a:r>
          </a:p>
          <a:p>
            <a:pPr eaLnBrk="1" hangingPunct="1">
              <a:lnSpc>
                <a:spcPct val="90000"/>
              </a:lnSpc>
            </a:pPr>
            <a:endParaRPr lang="cs-CZ" altLang="cs-CZ" sz="2000" smtClean="0">
              <a:solidFill>
                <a:srgbClr val="000000"/>
              </a:solidFill>
              <a:ea typeface="+mn-ea"/>
            </a:endParaRPr>
          </a:p>
        </p:txBody>
      </p:sp>
      <p:pic>
        <p:nvPicPr>
          <p:cNvPr id="82953" name="_v0004" descr="C:\DOCUME~1\TOMASH~1\LOCALS~1\Temp\Mainmap.gif"/>
          <p:cNvPicPr preferRelativeResize="0">
            <a:picLocks noChangeArrowheads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692150"/>
            <a:ext cx="3887788" cy="27368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4795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45413" y="6643688"/>
            <a:ext cx="327025" cy="2476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9A52B7BE-F41B-4823-85ED-540E1BE6FB9F}" type="slidenum">
              <a:rPr lang="de-DE" altLang="cs-CZ" smtClean="0">
                <a:solidFill>
                  <a:srgbClr val="000000"/>
                </a:solidFill>
              </a:rPr>
              <a:pPr/>
              <a:t>11</a:t>
            </a:fld>
            <a:endParaRPr lang="de-DE" altLang="cs-CZ" smtClean="0">
              <a:solidFill>
                <a:srgbClr val="000000"/>
              </a:solidFill>
            </a:endParaRPr>
          </a:p>
        </p:txBody>
      </p:sp>
      <p:sp>
        <p:nvSpPr>
          <p:cNvPr id="51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cs-CZ" smtClean="0"/>
              <a:t>Modeling background</a:t>
            </a:r>
            <a:endParaRPr lang="cs-CZ" altLang="cs-CZ" smtClean="0"/>
          </a:p>
        </p:txBody>
      </p:sp>
      <p:sp>
        <p:nvSpPr>
          <p:cNvPr id="51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cs-CZ" altLang="cs-CZ" smtClean="0"/>
          </a:p>
        </p:txBody>
      </p:sp>
      <p:graphicFrame>
        <p:nvGraphicFramePr>
          <p:cNvPr id="5122" name="Rectangle 4"/>
          <p:cNvGraphicFramePr>
            <a:graphicFrameLocks/>
          </p:cNvGraphicFramePr>
          <p:nvPr/>
        </p:nvGraphicFramePr>
        <p:xfrm>
          <a:off x="1524000" y="1227138"/>
          <a:ext cx="6096000" cy="440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7" name="Picture" r:id="rId3" imgW="0" imgH="0" progId="Word.Picture.8">
                  <p:embed/>
                </p:oleObj>
              </mc:Choice>
              <mc:Fallback>
                <p:oleObj name="Picture" r:id="rId3" imgW="0" imgH="0" progId="Word.Picture.8">
                  <p:embed/>
                  <p:pic>
                    <p:nvPicPr>
                      <p:cNvPr id="0" name="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227138"/>
                        <a:ext cx="6096000" cy="4402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3" name="Rectangle 5"/>
          <p:cNvGraphicFramePr>
            <a:graphicFrameLocks/>
          </p:cNvGraphicFramePr>
          <p:nvPr/>
        </p:nvGraphicFramePr>
        <p:xfrm>
          <a:off x="1524000" y="1227138"/>
          <a:ext cx="6096000" cy="440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8" name="Picture" r:id="rId4" imgW="0" imgH="0" progId="Word.Picture.8">
                  <p:embed/>
                </p:oleObj>
              </mc:Choice>
              <mc:Fallback>
                <p:oleObj name="Picture" r:id="rId4" imgW="0" imgH="0" progId="Word.Picture.8">
                  <p:embed/>
                  <p:pic>
                    <p:nvPicPr>
                      <p:cNvPr id="0" name="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227138"/>
                        <a:ext cx="6096000" cy="4402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4" name="Object 6"/>
          <p:cNvGraphicFramePr>
            <a:graphicFrameLocks noChangeAspect="1"/>
          </p:cNvGraphicFramePr>
          <p:nvPr/>
        </p:nvGraphicFramePr>
        <p:xfrm>
          <a:off x="0" y="908050"/>
          <a:ext cx="12830175" cy="755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9" name="Document" r:id="rId5" imgW="8805267" imgH="5357447" progId="Word.Document.8">
                  <p:embed/>
                </p:oleObj>
              </mc:Choice>
              <mc:Fallback>
                <p:oleObj name="Document" r:id="rId5" imgW="8805267" imgH="535744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10732"/>
                      <a:stretch>
                        <a:fillRect/>
                      </a:stretch>
                    </p:blipFill>
                    <p:spPr bwMode="auto">
                      <a:xfrm>
                        <a:off x="0" y="908050"/>
                        <a:ext cx="12830175" cy="7553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28" name="Picture 7" descr="Logo-final-BLU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188913"/>
            <a:ext cx="1462088" cy="163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776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cs-CZ" smtClean="0"/>
              <a:t>Simulation domains</a:t>
            </a:r>
            <a:r>
              <a:rPr lang="cs-CZ" altLang="cs-CZ" smtClean="0"/>
              <a:t> </a:t>
            </a:r>
            <a:r>
              <a:rPr lang="en-US" altLang="cs-CZ" smtClean="0"/>
              <a:t>(10 km resolution)</a:t>
            </a:r>
            <a:endParaRPr lang="cs-CZ" altLang="cs-CZ" smtClean="0"/>
          </a:p>
        </p:txBody>
      </p:sp>
      <p:pic>
        <p:nvPicPr>
          <p:cNvPr id="84995" name="Content Placeholder 4" descr="Logo-final-BLU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83050" y="3033713"/>
            <a:ext cx="1111250" cy="1222375"/>
          </a:xfrm>
          <a:noFill/>
        </p:spPr>
      </p:pic>
      <p:sp>
        <p:nvSpPr>
          <p:cNvPr id="84996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altLang="cs-CZ" smtClean="0">
                <a:solidFill>
                  <a:srgbClr val="000000"/>
                </a:solidFill>
              </a:rPr>
              <a:t>CECILIA, EC FP6, 2006-2009, http://www.cecilia-eu.org</a:t>
            </a:r>
          </a:p>
        </p:txBody>
      </p:sp>
      <p:pic>
        <p:nvPicPr>
          <p:cNvPr id="84997" name="Obraz 2" descr="Rysunek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563" y="1928813"/>
            <a:ext cx="7256462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87069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184150" y="188913"/>
            <a:ext cx="8775700" cy="615950"/>
          </a:xfrm>
        </p:spPr>
        <p:txBody>
          <a:bodyPr/>
          <a:lstStyle/>
          <a:p>
            <a:pPr eaLnBrk="1" hangingPunct="1"/>
            <a:endParaRPr lang="cs-CZ" altLang="cs-CZ" smtClean="0"/>
          </a:p>
        </p:txBody>
      </p:sp>
      <p:sp>
        <p:nvSpPr>
          <p:cNvPr id="8601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517525" y="981075"/>
            <a:ext cx="4054475" cy="2586038"/>
          </a:xfrm>
        </p:spPr>
        <p:txBody>
          <a:bodyPr/>
          <a:lstStyle/>
          <a:p>
            <a:pPr marL="0" indent="0" eaLnBrk="1" hangingPunct="1"/>
            <a:endParaRPr lang="cs-CZ" altLang="cs-CZ" sz="1600" smtClean="0"/>
          </a:p>
        </p:txBody>
      </p:sp>
      <p:sp>
        <p:nvSpPr>
          <p:cNvPr id="86020" name="Rectangle 4"/>
          <p:cNvSpPr>
            <a:spLocks noGrp="1" noChangeArrowheads="1"/>
          </p:cNvSpPr>
          <p:nvPr>
            <p:ph sz="quarter" idx="2"/>
          </p:nvPr>
        </p:nvSpPr>
        <p:spPr>
          <a:xfrm>
            <a:off x="4705350" y="981075"/>
            <a:ext cx="4054475" cy="2586038"/>
          </a:xfrm>
        </p:spPr>
        <p:txBody>
          <a:bodyPr/>
          <a:lstStyle/>
          <a:p>
            <a:pPr marL="0" indent="0" eaLnBrk="1" hangingPunct="1"/>
            <a:endParaRPr lang="cs-CZ" altLang="cs-CZ" sz="1600" smtClean="0"/>
          </a:p>
        </p:txBody>
      </p:sp>
      <p:sp>
        <p:nvSpPr>
          <p:cNvPr id="86021" name="Rectangle 5"/>
          <p:cNvSpPr>
            <a:spLocks noGrp="1" noChangeArrowheads="1"/>
          </p:cNvSpPr>
          <p:nvPr>
            <p:ph sz="quarter" idx="3"/>
          </p:nvPr>
        </p:nvSpPr>
        <p:spPr>
          <a:xfrm>
            <a:off x="517525" y="3722688"/>
            <a:ext cx="4054475" cy="2586037"/>
          </a:xfrm>
        </p:spPr>
        <p:txBody>
          <a:bodyPr/>
          <a:lstStyle/>
          <a:p>
            <a:pPr marL="0" indent="0" eaLnBrk="1" hangingPunct="1"/>
            <a:endParaRPr lang="cs-CZ" altLang="cs-CZ" sz="1600" smtClean="0"/>
          </a:p>
        </p:txBody>
      </p:sp>
      <p:sp>
        <p:nvSpPr>
          <p:cNvPr id="86022" name="Rectangle 6"/>
          <p:cNvSpPr>
            <a:spLocks noGrp="1" noChangeArrowheads="1"/>
          </p:cNvSpPr>
          <p:nvPr>
            <p:ph sz="quarter" idx="4"/>
          </p:nvPr>
        </p:nvSpPr>
        <p:spPr>
          <a:xfrm>
            <a:off x="4705350" y="3722688"/>
            <a:ext cx="4054475" cy="2586037"/>
          </a:xfrm>
        </p:spPr>
        <p:txBody>
          <a:bodyPr/>
          <a:lstStyle/>
          <a:p>
            <a:pPr marL="0" indent="0" eaLnBrk="1" hangingPunct="1"/>
            <a:endParaRPr lang="cs-CZ" altLang="cs-CZ" sz="1600" smtClean="0"/>
          </a:p>
        </p:txBody>
      </p:sp>
      <p:sp>
        <p:nvSpPr>
          <p:cNvPr id="41991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762000">
              <a:defRPr/>
            </a:pPr>
            <a:r>
              <a:rPr lang="en-US" smtClean="0"/>
              <a:t>CECILIA, EC FP6, 2006-2009, http://www.cecilia-eu.org</a:t>
            </a:r>
          </a:p>
        </p:txBody>
      </p:sp>
      <p:pic>
        <p:nvPicPr>
          <p:cNvPr id="86024" name="Picture 7" descr="cr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675" y="3641725"/>
            <a:ext cx="4265613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25" name="Picture 8" descr="cr5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63" y="379413"/>
            <a:ext cx="4325937" cy="304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26" name="Picture 9" descr="cr2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675" y="379413"/>
            <a:ext cx="4259263" cy="300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27" name="TextBox 10"/>
          <p:cNvSpPr txBox="1">
            <a:spLocks noChangeArrowheads="1"/>
          </p:cNvSpPr>
          <p:nvPr/>
        </p:nvSpPr>
        <p:spPr bwMode="auto">
          <a:xfrm>
            <a:off x="1900238" y="285750"/>
            <a:ext cx="882650" cy="40005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cs-CZ" sz="2000" smtClean="0">
                <a:solidFill>
                  <a:srgbClr val="000000"/>
                </a:solidFill>
                <a:ea typeface="+mn-ea"/>
              </a:rPr>
              <a:t>50 km</a:t>
            </a:r>
            <a:endParaRPr lang="cs-CZ" altLang="cs-CZ" sz="2000" smtClean="0">
              <a:solidFill>
                <a:srgbClr val="000000"/>
              </a:solidFill>
              <a:ea typeface="+mn-ea"/>
            </a:endParaRPr>
          </a:p>
        </p:txBody>
      </p:sp>
      <p:sp>
        <p:nvSpPr>
          <p:cNvPr id="86028" name="TextBox 11"/>
          <p:cNvSpPr txBox="1">
            <a:spLocks noChangeArrowheads="1"/>
          </p:cNvSpPr>
          <p:nvPr/>
        </p:nvSpPr>
        <p:spPr bwMode="auto">
          <a:xfrm>
            <a:off x="6450013" y="214313"/>
            <a:ext cx="882650" cy="40005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cs-CZ" sz="2000" smtClean="0">
                <a:solidFill>
                  <a:srgbClr val="000000"/>
                </a:solidFill>
                <a:ea typeface="+mn-ea"/>
              </a:rPr>
              <a:t>25 km</a:t>
            </a:r>
            <a:endParaRPr lang="cs-CZ" altLang="cs-CZ" sz="2000" smtClean="0">
              <a:solidFill>
                <a:srgbClr val="000000"/>
              </a:solidFill>
              <a:ea typeface="+mn-ea"/>
            </a:endParaRPr>
          </a:p>
        </p:txBody>
      </p:sp>
      <p:sp>
        <p:nvSpPr>
          <p:cNvPr id="86029" name="TextBox 12"/>
          <p:cNvSpPr txBox="1">
            <a:spLocks noChangeArrowheads="1"/>
          </p:cNvSpPr>
          <p:nvPr/>
        </p:nvSpPr>
        <p:spPr bwMode="auto">
          <a:xfrm>
            <a:off x="6516688" y="3500438"/>
            <a:ext cx="882650" cy="40005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cs-CZ" sz="2000" smtClean="0">
                <a:solidFill>
                  <a:srgbClr val="000000"/>
                </a:solidFill>
                <a:ea typeface="+mn-ea"/>
              </a:rPr>
              <a:t>10 km</a:t>
            </a:r>
            <a:endParaRPr lang="cs-CZ" altLang="cs-CZ" sz="2000" smtClean="0">
              <a:solidFill>
                <a:srgbClr val="000000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24137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3" descr="SCEN2-CTL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78275" y="2609850"/>
            <a:ext cx="4876800" cy="3962400"/>
          </a:xfrm>
          <a:noFill/>
        </p:spPr>
      </p:pic>
      <p:sp>
        <p:nvSpPr>
          <p:cNvPr id="87043" name="Title 1"/>
          <p:cNvSpPr>
            <a:spLocks noGrp="1"/>
          </p:cNvSpPr>
          <p:nvPr>
            <p:ph type="title"/>
          </p:nvPr>
        </p:nvSpPr>
        <p:spPr>
          <a:xfrm>
            <a:off x="5429250" y="428625"/>
            <a:ext cx="3230563" cy="785813"/>
          </a:xfrm>
        </p:spPr>
        <p:txBody>
          <a:bodyPr/>
          <a:lstStyle/>
          <a:p>
            <a:r>
              <a:rPr lang="en-US" altLang="cs-CZ" smtClean="0"/>
              <a:t>A1B scenario, </a:t>
            </a:r>
            <a:br>
              <a:rPr lang="en-US" altLang="cs-CZ" smtClean="0"/>
            </a:br>
            <a:r>
              <a:rPr lang="en-US" altLang="cs-CZ" smtClean="0"/>
              <a:t>driven by ECHAM5 driven RegCM@25km,</a:t>
            </a:r>
            <a:br>
              <a:rPr lang="en-US" altLang="cs-CZ" smtClean="0"/>
            </a:br>
            <a:r>
              <a:rPr lang="en-US" altLang="cs-CZ" smtClean="0"/>
              <a:t>temperature</a:t>
            </a:r>
            <a:endParaRPr lang="cs-CZ" altLang="cs-CZ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CECILIA, EC FP6, 2006-2009, http://www.cecilia-eu.org</a:t>
            </a:r>
            <a:endParaRPr lang="en-US"/>
          </a:p>
        </p:txBody>
      </p:sp>
      <p:pic>
        <p:nvPicPr>
          <p:cNvPr id="87045" name="Picture 2" descr="SCEN1-CTL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5750" y="285750"/>
            <a:ext cx="4924425" cy="4000500"/>
          </a:xfrm>
          <a:noFill/>
        </p:spPr>
      </p:pic>
      <p:sp>
        <p:nvSpPr>
          <p:cNvPr id="87046" name="TextBox 8"/>
          <p:cNvSpPr txBox="1">
            <a:spLocks noChangeArrowheads="1"/>
          </p:cNvSpPr>
          <p:nvPr/>
        </p:nvSpPr>
        <p:spPr bwMode="auto">
          <a:xfrm>
            <a:off x="1190625" y="214313"/>
            <a:ext cx="3105150" cy="40005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cs-CZ" sz="2000" smtClean="0">
                <a:solidFill>
                  <a:srgbClr val="FFFF00"/>
                </a:solidFill>
                <a:ea typeface="+mn-ea"/>
              </a:rPr>
              <a:t>2021-2050 vs. 1961-1990</a:t>
            </a:r>
            <a:endParaRPr lang="cs-CZ" altLang="cs-CZ" sz="2000" smtClean="0">
              <a:solidFill>
                <a:srgbClr val="FFFF00"/>
              </a:solidFill>
              <a:ea typeface="+mn-ea"/>
            </a:endParaRPr>
          </a:p>
        </p:txBody>
      </p:sp>
      <p:sp>
        <p:nvSpPr>
          <p:cNvPr id="87047" name="TextBox 9"/>
          <p:cNvSpPr txBox="1">
            <a:spLocks noChangeArrowheads="1"/>
          </p:cNvSpPr>
          <p:nvPr/>
        </p:nvSpPr>
        <p:spPr bwMode="auto">
          <a:xfrm>
            <a:off x="5243513" y="2500313"/>
            <a:ext cx="3105150" cy="40005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cs-CZ" sz="2000" smtClean="0">
                <a:solidFill>
                  <a:srgbClr val="FFFF00"/>
                </a:solidFill>
                <a:ea typeface="+mn-ea"/>
              </a:rPr>
              <a:t>2071-2100 vs. 1961-1990</a:t>
            </a:r>
            <a:endParaRPr lang="cs-CZ" altLang="cs-CZ" sz="2000" smtClean="0">
              <a:solidFill>
                <a:srgbClr val="FFFF00"/>
              </a:solidFill>
              <a:ea typeface="+mn-ea"/>
            </a:endParaRPr>
          </a:p>
        </p:txBody>
      </p:sp>
      <p:pic>
        <p:nvPicPr>
          <p:cNvPr id="87048" name="Content Placeholder 4" descr="Logo-final-BLU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5500688"/>
            <a:ext cx="1023938" cy="122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215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itle 5"/>
          <p:cNvSpPr>
            <a:spLocks noGrp="1"/>
          </p:cNvSpPr>
          <p:nvPr>
            <p:ph type="title" sz="quarter"/>
          </p:nvPr>
        </p:nvSpPr>
        <p:spPr>
          <a:xfrm>
            <a:off x="184150" y="188913"/>
            <a:ext cx="8775700" cy="615950"/>
          </a:xfrm>
        </p:spPr>
        <p:txBody>
          <a:bodyPr/>
          <a:lstStyle/>
          <a:p>
            <a:r>
              <a:rPr lang="en-US" altLang="cs-CZ" smtClean="0"/>
              <a:t>A1B, temperature, 2021-2050 vs. 1961-90</a:t>
            </a:r>
            <a:endParaRPr lang="cs-CZ" altLang="cs-CZ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CECILIA, EC FP6, 2006-2009, http://www.cecilia-eu.org</a:t>
            </a:r>
            <a:endParaRPr lang="en-US"/>
          </a:p>
        </p:txBody>
      </p:sp>
      <p:pic>
        <p:nvPicPr>
          <p:cNvPr id="88068" name="Picture 2" descr="C:\Users\TOMHAL~1\AppData\Local\Temp\pics-scen1\SCEN1-CTL.t2m.djf-2021-2050-CE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49325" y="981075"/>
            <a:ext cx="3186113" cy="2587625"/>
          </a:xfrm>
          <a:noFill/>
        </p:spPr>
      </p:pic>
      <p:pic>
        <p:nvPicPr>
          <p:cNvPr id="88069" name="Picture 4" descr="C:\Users\TOMHAL~1\AppData\Local\Temp\pics-scen1\SCEN1-CTL.t2m.mam-2021-2050-CE.pn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41913" y="981075"/>
            <a:ext cx="3184525" cy="2587625"/>
          </a:xfrm>
          <a:noFill/>
        </p:spPr>
      </p:pic>
      <p:pic>
        <p:nvPicPr>
          <p:cNvPr id="88070" name="Picture 6" descr="C:\Users\TOMHAL~1\AppData\Local\Temp\pics-scen1\SCEN1-CTL.t2m.jja-2021-2050-CE.png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49325" y="3721100"/>
            <a:ext cx="3186113" cy="2587625"/>
          </a:xfrm>
          <a:noFill/>
        </p:spPr>
      </p:pic>
      <p:pic>
        <p:nvPicPr>
          <p:cNvPr id="88071" name="Picture 7" descr="C:\Users\TOMHAL~1\AppData\Local\Temp\pics-scen1\SCEN1-CTL.t2m.son-2021-2050-CE.pn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41913" y="3721100"/>
            <a:ext cx="3184525" cy="2587625"/>
          </a:xfrm>
          <a:noFill/>
        </p:spPr>
      </p:pic>
      <p:sp>
        <p:nvSpPr>
          <p:cNvPr id="88072" name="TextBox 17"/>
          <p:cNvSpPr txBox="1">
            <a:spLocks noChangeArrowheads="1"/>
          </p:cNvSpPr>
          <p:nvPr/>
        </p:nvSpPr>
        <p:spPr bwMode="auto">
          <a:xfrm>
            <a:off x="1117600" y="714375"/>
            <a:ext cx="655638" cy="40005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cs-CZ" sz="2000" smtClean="0">
                <a:solidFill>
                  <a:srgbClr val="FFFF00"/>
                </a:solidFill>
                <a:ea typeface="+mn-ea"/>
              </a:rPr>
              <a:t>DJF</a:t>
            </a:r>
            <a:endParaRPr lang="cs-CZ" altLang="cs-CZ" sz="2000" smtClean="0">
              <a:solidFill>
                <a:srgbClr val="FFFF00"/>
              </a:solidFill>
              <a:ea typeface="+mn-ea"/>
            </a:endParaRPr>
          </a:p>
        </p:txBody>
      </p:sp>
      <p:sp>
        <p:nvSpPr>
          <p:cNvPr id="88073" name="TextBox 18"/>
          <p:cNvSpPr txBox="1">
            <a:spLocks noChangeArrowheads="1"/>
          </p:cNvSpPr>
          <p:nvPr/>
        </p:nvSpPr>
        <p:spPr bwMode="auto">
          <a:xfrm>
            <a:off x="5267325" y="714375"/>
            <a:ext cx="782638" cy="40005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cs-CZ" sz="2000" smtClean="0">
                <a:solidFill>
                  <a:srgbClr val="FFFF00"/>
                </a:solidFill>
                <a:ea typeface="+mn-ea"/>
              </a:rPr>
              <a:t>MAM</a:t>
            </a:r>
            <a:endParaRPr lang="cs-CZ" altLang="cs-CZ" sz="2000" smtClean="0">
              <a:solidFill>
                <a:srgbClr val="FFFF00"/>
              </a:solidFill>
              <a:ea typeface="+mn-ea"/>
            </a:endParaRPr>
          </a:p>
        </p:txBody>
      </p:sp>
      <p:sp>
        <p:nvSpPr>
          <p:cNvPr id="88074" name="TextBox 19"/>
          <p:cNvSpPr txBox="1">
            <a:spLocks noChangeArrowheads="1"/>
          </p:cNvSpPr>
          <p:nvPr/>
        </p:nvSpPr>
        <p:spPr bwMode="auto">
          <a:xfrm>
            <a:off x="1054100" y="3500438"/>
            <a:ext cx="612775" cy="40005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cs-CZ" sz="2000" smtClean="0">
                <a:solidFill>
                  <a:srgbClr val="FFFF00"/>
                </a:solidFill>
                <a:ea typeface="+mn-ea"/>
              </a:rPr>
              <a:t>JJA</a:t>
            </a:r>
            <a:endParaRPr lang="cs-CZ" altLang="cs-CZ" sz="2000" smtClean="0">
              <a:solidFill>
                <a:srgbClr val="FFFF00"/>
              </a:solidFill>
              <a:ea typeface="+mn-ea"/>
            </a:endParaRPr>
          </a:p>
        </p:txBody>
      </p:sp>
      <p:sp>
        <p:nvSpPr>
          <p:cNvPr id="88075" name="TextBox 20"/>
          <p:cNvSpPr txBox="1">
            <a:spLocks noChangeArrowheads="1"/>
          </p:cNvSpPr>
          <p:nvPr/>
        </p:nvSpPr>
        <p:spPr bwMode="auto">
          <a:xfrm>
            <a:off x="5268913" y="3500438"/>
            <a:ext cx="741362" cy="40005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cs-CZ" sz="2000" smtClean="0">
                <a:solidFill>
                  <a:srgbClr val="FFFF00"/>
                </a:solidFill>
                <a:ea typeface="+mn-ea"/>
              </a:rPr>
              <a:t>SON</a:t>
            </a:r>
            <a:endParaRPr lang="cs-CZ" altLang="cs-CZ" sz="2000" smtClean="0">
              <a:solidFill>
                <a:srgbClr val="FFFF00"/>
              </a:solidFill>
              <a:ea typeface="+mn-ea"/>
            </a:endParaRPr>
          </a:p>
        </p:txBody>
      </p:sp>
      <p:pic>
        <p:nvPicPr>
          <p:cNvPr id="88076" name="Content Placeholder 4" descr="Logo-final-BLU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5500688"/>
            <a:ext cx="1023938" cy="122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463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4" descr="C:\Users\TOMHAL~1\AppData\Local\Temp\pics-scen2\SCEN2-CTL.t2m.jja-2071-2099-CE.png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49325" y="3721100"/>
            <a:ext cx="3186113" cy="2587625"/>
          </a:xfrm>
          <a:noFill/>
        </p:spPr>
      </p:pic>
      <p:pic>
        <p:nvPicPr>
          <p:cNvPr id="89091" name="Picture 2" descr="C:\Users\TOMHAL~1\AppData\Local\Temp\pics-scen2\SCEN2-CTL.t2m.djf-2071-2099-CE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49325" y="981075"/>
            <a:ext cx="3186113" cy="2587625"/>
          </a:xfrm>
          <a:noFill/>
        </p:spPr>
      </p:pic>
      <p:pic>
        <p:nvPicPr>
          <p:cNvPr id="89092" name="Picture 3" descr="C:\Users\TOMHAL~1\AppData\Local\Temp\pics-scen2\SCEN2-CTL.t2m.mam-2071-2099-CE.pn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41913" y="981075"/>
            <a:ext cx="3184525" cy="2587625"/>
          </a:xfrm>
          <a:noFill/>
        </p:spPr>
      </p:pic>
      <p:pic>
        <p:nvPicPr>
          <p:cNvPr id="89093" name="Picture 5" descr="C:\Users\TOMHAL~1\AppData\Local\Temp\pics-scen2\SCEN2-CTL.t2m.son-2071-2099-CE.pn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41913" y="3721100"/>
            <a:ext cx="3184525" cy="2587625"/>
          </a:xfrm>
          <a:noFill/>
        </p:spPr>
      </p:pic>
      <p:sp>
        <p:nvSpPr>
          <p:cNvPr id="89094" name="Title 5"/>
          <p:cNvSpPr>
            <a:spLocks noGrp="1"/>
          </p:cNvSpPr>
          <p:nvPr>
            <p:ph type="title" sz="quarter"/>
          </p:nvPr>
        </p:nvSpPr>
        <p:spPr>
          <a:xfrm>
            <a:off x="184150" y="188913"/>
            <a:ext cx="8775700" cy="615950"/>
          </a:xfrm>
        </p:spPr>
        <p:txBody>
          <a:bodyPr/>
          <a:lstStyle/>
          <a:p>
            <a:r>
              <a:rPr lang="en-US" altLang="cs-CZ" smtClean="0"/>
              <a:t>A1B, temperature, 2071-2100 vs. 1961-90</a:t>
            </a:r>
            <a:endParaRPr lang="cs-CZ" altLang="cs-CZ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CECILIA, EC FP6, 2006-2009, http://www.cecilia-eu.org</a:t>
            </a:r>
            <a:endParaRPr lang="en-US"/>
          </a:p>
        </p:txBody>
      </p:sp>
      <p:sp>
        <p:nvSpPr>
          <p:cNvPr id="89096" name="TextBox 17"/>
          <p:cNvSpPr txBox="1">
            <a:spLocks noChangeArrowheads="1"/>
          </p:cNvSpPr>
          <p:nvPr/>
        </p:nvSpPr>
        <p:spPr bwMode="auto">
          <a:xfrm>
            <a:off x="1117600" y="714375"/>
            <a:ext cx="655638" cy="40005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cs-CZ" sz="2000" smtClean="0">
                <a:solidFill>
                  <a:srgbClr val="FFFF00"/>
                </a:solidFill>
                <a:ea typeface="+mn-ea"/>
              </a:rPr>
              <a:t>DJF</a:t>
            </a:r>
            <a:endParaRPr lang="cs-CZ" altLang="cs-CZ" sz="2000" smtClean="0">
              <a:solidFill>
                <a:srgbClr val="FFFF00"/>
              </a:solidFill>
              <a:ea typeface="+mn-ea"/>
            </a:endParaRPr>
          </a:p>
        </p:txBody>
      </p:sp>
      <p:sp>
        <p:nvSpPr>
          <p:cNvPr id="89097" name="TextBox 18"/>
          <p:cNvSpPr txBox="1">
            <a:spLocks noChangeArrowheads="1"/>
          </p:cNvSpPr>
          <p:nvPr/>
        </p:nvSpPr>
        <p:spPr bwMode="auto">
          <a:xfrm>
            <a:off x="5267325" y="714375"/>
            <a:ext cx="782638" cy="40005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cs-CZ" sz="2000" smtClean="0">
                <a:solidFill>
                  <a:srgbClr val="FFFF00"/>
                </a:solidFill>
                <a:ea typeface="+mn-ea"/>
              </a:rPr>
              <a:t>MAM</a:t>
            </a:r>
            <a:endParaRPr lang="cs-CZ" altLang="cs-CZ" sz="2000" smtClean="0">
              <a:solidFill>
                <a:srgbClr val="FFFF00"/>
              </a:solidFill>
              <a:ea typeface="+mn-ea"/>
            </a:endParaRPr>
          </a:p>
        </p:txBody>
      </p:sp>
      <p:sp>
        <p:nvSpPr>
          <p:cNvPr id="89098" name="TextBox 19"/>
          <p:cNvSpPr txBox="1">
            <a:spLocks noChangeArrowheads="1"/>
          </p:cNvSpPr>
          <p:nvPr/>
        </p:nvSpPr>
        <p:spPr bwMode="auto">
          <a:xfrm>
            <a:off x="1054100" y="3500438"/>
            <a:ext cx="612775" cy="40005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cs-CZ" sz="2000" smtClean="0">
                <a:solidFill>
                  <a:srgbClr val="FFFF00"/>
                </a:solidFill>
                <a:ea typeface="+mn-ea"/>
              </a:rPr>
              <a:t>JJA</a:t>
            </a:r>
            <a:endParaRPr lang="cs-CZ" altLang="cs-CZ" sz="2000" smtClean="0">
              <a:solidFill>
                <a:srgbClr val="FFFF00"/>
              </a:solidFill>
              <a:ea typeface="+mn-ea"/>
            </a:endParaRPr>
          </a:p>
        </p:txBody>
      </p:sp>
      <p:sp>
        <p:nvSpPr>
          <p:cNvPr id="89099" name="TextBox 20"/>
          <p:cNvSpPr txBox="1">
            <a:spLocks noChangeArrowheads="1"/>
          </p:cNvSpPr>
          <p:nvPr/>
        </p:nvSpPr>
        <p:spPr bwMode="auto">
          <a:xfrm>
            <a:off x="5268913" y="3500438"/>
            <a:ext cx="741362" cy="40005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cs-CZ" sz="2000" smtClean="0">
                <a:solidFill>
                  <a:srgbClr val="FFFF00"/>
                </a:solidFill>
                <a:ea typeface="+mn-ea"/>
              </a:rPr>
              <a:t>SON</a:t>
            </a:r>
            <a:endParaRPr lang="cs-CZ" altLang="cs-CZ" sz="2000" smtClean="0">
              <a:solidFill>
                <a:srgbClr val="FFFF00"/>
              </a:solidFill>
              <a:ea typeface="+mn-ea"/>
            </a:endParaRPr>
          </a:p>
        </p:txBody>
      </p:sp>
      <p:pic>
        <p:nvPicPr>
          <p:cNvPr id="89100" name="Content Placeholder 4" descr="Logo-final-BLU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5500688"/>
            <a:ext cx="1023938" cy="122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8561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cs-CZ" dirty="0"/>
              <a:t>Temperature – </a:t>
            </a:r>
            <a:r>
              <a:rPr lang="en-US" altLang="cs-CZ" dirty="0" smtClean="0"/>
              <a:t>ENSEMBLES vs. </a:t>
            </a:r>
            <a:r>
              <a:rPr lang="en-US" altLang="cs-CZ" dirty="0" err="1" smtClean="0"/>
              <a:t>EuroCORDEX</a:t>
            </a:r>
            <a:endParaRPr lang="cs-CZ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65957"/>
            <a:ext cx="3491881" cy="532341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465957"/>
            <a:ext cx="3366121" cy="532341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65957"/>
            <a:ext cx="3435076" cy="532341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19" name="Text Box 164"/>
          <p:cNvSpPr txBox="1">
            <a:spLocks noChangeArrowheads="1"/>
          </p:cNvSpPr>
          <p:nvPr/>
        </p:nvSpPr>
        <p:spPr bwMode="auto">
          <a:xfrm>
            <a:off x="6147582" y="1412776"/>
            <a:ext cx="584659" cy="552451"/>
          </a:xfrm>
          <a:prstGeom prst="rect">
            <a:avLst/>
          </a:prstGeom>
          <a:solidFill>
            <a:srgbClr val="800000"/>
          </a:solidFill>
          <a:ln w="9525">
            <a:noFill/>
            <a:round/>
            <a:headEnd/>
            <a:tailEnd/>
          </a:ln>
          <a:effectLst>
            <a:outerShdw dist="101823" dir="2700000" algn="ctr" rotWithShape="0">
              <a:srgbClr val="808080"/>
            </a:outerShdw>
          </a:effectLst>
        </p:spPr>
        <p:txBody>
          <a:bodyPr lIns="90000" tIns="45000" rIns="90000" bIns="45000" anchor="ctr" anchorCtr="1"/>
          <a:lstStyle/>
          <a:p>
            <a:pPr defTabSz="449263">
              <a:lnSpc>
                <a:spcPct val="86000"/>
              </a:lnSpc>
              <a:spcBef>
                <a:spcPct val="0"/>
              </a:spcBef>
              <a:buClr>
                <a:srgbClr val="FFFFFF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b="1" dirty="0">
                <a:solidFill>
                  <a:srgbClr val="CCCCFF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SC</a:t>
            </a:r>
          </a:p>
        </p:txBody>
      </p:sp>
      <p:sp>
        <p:nvSpPr>
          <p:cNvPr id="21" name="Text Box 164"/>
          <p:cNvSpPr txBox="1">
            <a:spLocks noChangeArrowheads="1"/>
          </p:cNvSpPr>
          <p:nvPr/>
        </p:nvSpPr>
        <p:spPr bwMode="auto">
          <a:xfrm>
            <a:off x="6096000" y="4127401"/>
            <a:ext cx="708248" cy="552451"/>
          </a:xfrm>
          <a:prstGeom prst="rect">
            <a:avLst/>
          </a:prstGeom>
          <a:solidFill>
            <a:srgbClr val="800000"/>
          </a:solidFill>
          <a:ln w="9525">
            <a:noFill/>
            <a:round/>
            <a:headEnd/>
            <a:tailEnd/>
          </a:ln>
          <a:effectLst>
            <a:outerShdw dist="101823" dir="2700000" algn="ctr" rotWithShape="0">
              <a:srgbClr val="808080"/>
            </a:outerShdw>
          </a:effectLst>
        </p:spPr>
        <p:txBody>
          <a:bodyPr lIns="90000" tIns="45000" rIns="90000" bIns="45000" anchor="ctr" anchorCtr="1"/>
          <a:lstStyle/>
          <a:p>
            <a:pPr defTabSz="449263">
              <a:lnSpc>
                <a:spcPct val="86000"/>
              </a:lnSpc>
              <a:spcBef>
                <a:spcPct val="0"/>
              </a:spcBef>
              <a:buClr>
                <a:srgbClr val="FFFFFF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b="1" dirty="0">
                <a:solidFill>
                  <a:srgbClr val="CCCCFF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MT</a:t>
            </a: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864"/>
          <a:stretch/>
        </p:blipFill>
        <p:spPr bwMode="auto">
          <a:xfrm>
            <a:off x="6804248" y="1465957"/>
            <a:ext cx="2339752" cy="532341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20" name="Text Box 164"/>
          <p:cNvSpPr txBox="1">
            <a:spLocks noChangeArrowheads="1"/>
          </p:cNvSpPr>
          <p:nvPr/>
        </p:nvSpPr>
        <p:spPr bwMode="auto">
          <a:xfrm>
            <a:off x="8388425" y="1412776"/>
            <a:ext cx="679375" cy="552451"/>
          </a:xfrm>
          <a:prstGeom prst="rect">
            <a:avLst/>
          </a:prstGeom>
          <a:solidFill>
            <a:srgbClr val="800000"/>
          </a:solidFill>
          <a:ln w="9525">
            <a:noFill/>
            <a:round/>
            <a:headEnd/>
            <a:tailEnd/>
          </a:ln>
          <a:effectLst>
            <a:outerShdw dist="101823" dir="2700000" algn="ctr" rotWithShape="0">
              <a:srgbClr val="808080"/>
            </a:outerShdw>
          </a:effectLst>
        </p:spPr>
        <p:txBody>
          <a:bodyPr lIns="90000" tIns="45000" rIns="90000" bIns="45000" anchor="ctr" anchorCtr="1"/>
          <a:lstStyle/>
          <a:p>
            <a:pPr defTabSz="449263">
              <a:lnSpc>
                <a:spcPct val="86000"/>
              </a:lnSpc>
              <a:spcBef>
                <a:spcPct val="0"/>
              </a:spcBef>
              <a:buClr>
                <a:srgbClr val="FFFFFF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b="1" dirty="0">
                <a:solidFill>
                  <a:srgbClr val="CCCCFF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AL</a:t>
            </a:r>
          </a:p>
        </p:txBody>
      </p:sp>
      <p:sp>
        <p:nvSpPr>
          <p:cNvPr id="22" name="Text Box 164"/>
          <p:cNvSpPr txBox="1">
            <a:spLocks noChangeArrowheads="1"/>
          </p:cNvSpPr>
          <p:nvPr/>
        </p:nvSpPr>
        <p:spPr bwMode="auto">
          <a:xfrm>
            <a:off x="8388425" y="4127401"/>
            <a:ext cx="679375" cy="552451"/>
          </a:xfrm>
          <a:prstGeom prst="rect">
            <a:avLst/>
          </a:prstGeom>
          <a:solidFill>
            <a:srgbClr val="800000"/>
          </a:solidFill>
          <a:ln w="9525">
            <a:noFill/>
            <a:round/>
            <a:headEnd/>
            <a:tailEnd/>
          </a:ln>
          <a:effectLst>
            <a:outerShdw dist="101823" dir="2700000" algn="ctr" rotWithShape="0">
              <a:srgbClr val="808080"/>
            </a:outerShdw>
          </a:effectLst>
        </p:spPr>
        <p:txBody>
          <a:bodyPr lIns="90000" tIns="45000" rIns="90000" bIns="45000" anchor="ctr" anchorCtr="1"/>
          <a:lstStyle/>
          <a:p>
            <a:pPr defTabSz="449263">
              <a:lnSpc>
                <a:spcPct val="86000"/>
              </a:lnSpc>
              <a:spcBef>
                <a:spcPct val="0"/>
              </a:spcBef>
              <a:buClr>
                <a:srgbClr val="FFFFFF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b="1" dirty="0">
                <a:solidFill>
                  <a:srgbClr val="CCCCFF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EE</a:t>
            </a:r>
          </a:p>
        </p:txBody>
      </p:sp>
      <p:sp>
        <p:nvSpPr>
          <p:cNvPr id="11" name="Text Box 164"/>
          <p:cNvSpPr txBox="1">
            <a:spLocks noChangeArrowheads="1"/>
          </p:cNvSpPr>
          <p:nvPr/>
        </p:nvSpPr>
        <p:spPr bwMode="auto">
          <a:xfrm>
            <a:off x="3886200" y="4124688"/>
            <a:ext cx="685800" cy="552451"/>
          </a:xfrm>
          <a:prstGeom prst="rect">
            <a:avLst/>
          </a:prstGeom>
          <a:solidFill>
            <a:srgbClr val="800000"/>
          </a:solidFill>
          <a:ln w="9525">
            <a:noFill/>
            <a:round/>
            <a:headEnd/>
            <a:tailEnd/>
          </a:ln>
          <a:effectLst>
            <a:outerShdw dist="101823" dir="2700000" algn="ctr" rotWithShape="0">
              <a:srgbClr val="808080"/>
            </a:outerShdw>
          </a:effectLst>
        </p:spPr>
        <p:txBody>
          <a:bodyPr lIns="90000" tIns="45000" rIns="90000" bIns="45000" anchor="ctr" anchorCtr="1"/>
          <a:lstStyle/>
          <a:p>
            <a:pPr defTabSz="449263">
              <a:lnSpc>
                <a:spcPct val="86000"/>
              </a:lnSpc>
              <a:spcBef>
                <a:spcPct val="0"/>
              </a:spcBef>
              <a:buClr>
                <a:srgbClr val="FFFFFF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b="1" dirty="0">
                <a:solidFill>
                  <a:srgbClr val="CCCCFF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ME</a:t>
            </a:r>
          </a:p>
        </p:txBody>
      </p:sp>
      <p:sp>
        <p:nvSpPr>
          <p:cNvPr id="9" name="Text Box 164"/>
          <p:cNvSpPr txBox="1">
            <a:spLocks noChangeArrowheads="1"/>
          </p:cNvSpPr>
          <p:nvPr/>
        </p:nvSpPr>
        <p:spPr bwMode="auto">
          <a:xfrm>
            <a:off x="3975456" y="1436389"/>
            <a:ext cx="596544" cy="552451"/>
          </a:xfrm>
          <a:prstGeom prst="rect">
            <a:avLst/>
          </a:prstGeom>
          <a:solidFill>
            <a:srgbClr val="800000"/>
          </a:solidFill>
          <a:ln w="9525">
            <a:noFill/>
            <a:round/>
            <a:headEnd/>
            <a:tailEnd/>
          </a:ln>
          <a:effectLst>
            <a:outerShdw dist="101823" dir="2700000" algn="ctr" rotWithShape="0">
              <a:srgbClr val="808080"/>
            </a:outerShdw>
          </a:effectLst>
        </p:spPr>
        <p:txBody>
          <a:bodyPr lIns="90000" tIns="45000" rIns="90000" bIns="45000" anchor="ctr" anchorCtr="1"/>
          <a:lstStyle/>
          <a:p>
            <a:pPr defTabSz="449263">
              <a:lnSpc>
                <a:spcPct val="86000"/>
              </a:lnSpc>
              <a:spcBef>
                <a:spcPct val="0"/>
              </a:spcBef>
              <a:buClr>
                <a:srgbClr val="FFFFFF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b="1" dirty="0">
                <a:solidFill>
                  <a:srgbClr val="CCCCFF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IP</a:t>
            </a:r>
          </a:p>
        </p:txBody>
      </p:sp>
      <p:sp>
        <p:nvSpPr>
          <p:cNvPr id="8" name="Text Box 164"/>
          <p:cNvSpPr txBox="1">
            <a:spLocks noChangeArrowheads="1"/>
          </p:cNvSpPr>
          <p:nvPr/>
        </p:nvSpPr>
        <p:spPr bwMode="auto">
          <a:xfrm>
            <a:off x="1870922" y="1436389"/>
            <a:ext cx="540838" cy="552451"/>
          </a:xfrm>
          <a:prstGeom prst="rect">
            <a:avLst/>
          </a:prstGeom>
          <a:solidFill>
            <a:srgbClr val="800000"/>
          </a:solidFill>
          <a:ln w="9525">
            <a:noFill/>
            <a:round/>
            <a:headEnd/>
            <a:tailEnd/>
          </a:ln>
          <a:effectLst>
            <a:outerShdw dist="101823" dir="2700000" algn="ctr" rotWithShape="0">
              <a:srgbClr val="808080"/>
            </a:outerShdw>
          </a:effectLst>
        </p:spPr>
        <p:txBody>
          <a:bodyPr lIns="90000" tIns="45000" rIns="90000" bIns="45000" anchor="ctr" anchorCtr="1"/>
          <a:lstStyle/>
          <a:p>
            <a:pPr defTabSz="449263">
              <a:lnSpc>
                <a:spcPct val="86000"/>
              </a:lnSpc>
              <a:spcBef>
                <a:spcPct val="0"/>
              </a:spcBef>
              <a:buClr>
                <a:srgbClr val="FFFFFF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b="1" dirty="0">
                <a:solidFill>
                  <a:srgbClr val="CCCCFF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BI</a:t>
            </a:r>
          </a:p>
        </p:txBody>
      </p:sp>
      <p:sp>
        <p:nvSpPr>
          <p:cNvPr id="10" name="Text Box 164"/>
          <p:cNvSpPr txBox="1">
            <a:spLocks noChangeArrowheads="1"/>
          </p:cNvSpPr>
          <p:nvPr/>
        </p:nvSpPr>
        <p:spPr bwMode="auto">
          <a:xfrm>
            <a:off x="1745940" y="4101075"/>
            <a:ext cx="665820" cy="552451"/>
          </a:xfrm>
          <a:prstGeom prst="rect">
            <a:avLst/>
          </a:prstGeom>
          <a:solidFill>
            <a:srgbClr val="800000"/>
          </a:solidFill>
          <a:ln w="9525">
            <a:noFill/>
            <a:round/>
            <a:headEnd/>
            <a:tailEnd/>
          </a:ln>
          <a:effectLst>
            <a:outerShdw dist="101823" dir="2700000" algn="ctr" rotWithShape="0">
              <a:srgbClr val="808080"/>
            </a:outerShdw>
          </a:effectLst>
        </p:spPr>
        <p:txBody>
          <a:bodyPr lIns="90000" tIns="45000" rIns="90000" bIns="45000" anchor="ctr" anchorCtr="1"/>
          <a:lstStyle/>
          <a:p>
            <a:pPr defTabSz="449263">
              <a:lnSpc>
                <a:spcPct val="86000"/>
              </a:lnSpc>
              <a:spcBef>
                <a:spcPct val="0"/>
              </a:spcBef>
              <a:buClr>
                <a:srgbClr val="FFFFFF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b="1" dirty="0">
                <a:solidFill>
                  <a:srgbClr val="CCCCFF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FR</a:t>
            </a:r>
          </a:p>
        </p:txBody>
      </p:sp>
    </p:spTree>
    <p:extLst>
      <p:ext uri="{BB962C8B-B14F-4D97-AF65-F5344CB8AC3E}">
        <p14:creationId xmlns:p14="http://schemas.microsoft.com/office/powerpoint/2010/main" val="43725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91089"/>
            <a:ext cx="3563888" cy="296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16766"/>
            <a:ext cx="3563888" cy="2969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74639"/>
            <a:ext cx="8640960" cy="1143000"/>
          </a:xfrm>
        </p:spPr>
        <p:txBody>
          <a:bodyPr/>
          <a:lstStyle/>
          <a:p>
            <a:r>
              <a:rPr lang="en-US" altLang="cs-CZ" dirty="0"/>
              <a:t>Temperature – annual cycle CORDEX historical</a:t>
            </a:r>
            <a:endParaRPr lang="cs-CZ" dirty="0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922472"/>
            <a:ext cx="3510136" cy="296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316766"/>
            <a:ext cx="3510136" cy="2969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361" y="3916376"/>
            <a:ext cx="3586207" cy="2969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316766"/>
            <a:ext cx="3581400" cy="296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" r="34568"/>
          <a:stretch/>
        </p:blipFill>
        <p:spPr bwMode="auto">
          <a:xfrm>
            <a:off x="6804248" y="3909054"/>
            <a:ext cx="2341266" cy="296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" r="35790"/>
          <a:stretch/>
        </p:blipFill>
        <p:spPr bwMode="auto">
          <a:xfrm>
            <a:off x="6840496" y="1316766"/>
            <a:ext cx="2303504" cy="2920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 Box 164"/>
          <p:cNvSpPr txBox="1">
            <a:spLocks noChangeArrowheads="1"/>
          </p:cNvSpPr>
          <p:nvPr/>
        </p:nvSpPr>
        <p:spPr bwMode="auto">
          <a:xfrm>
            <a:off x="8413550" y="4197085"/>
            <a:ext cx="654250" cy="552451"/>
          </a:xfrm>
          <a:prstGeom prst="rect">
            <a:avLst/>
          </a:prstGeom>
          <a:solidFill>
            <a:srgbClr val="800000"/>
          </a:solidFill>
          <a:ln w="9525">
            <a:noFill/>
            <a:round/>
            <a:headEnd/>
            <a:tailEnd/>
          </a:ln>
          <a:effectLst>
            <a:outerShdw dist="101823" dir="2700000" algn="ctr" rotWithShape="0">
              <a:srgbClr val="808080"/>
            </a:outerShdw>
          </a:effectLst>
        </p:spPr>
        <p:txBody>
          <a:bodyPr lIns="90000" tIns="45000" rIns="90000" bIns="45000" anchor="ctr" anchorCtr="1"/>
          <a:lstStyle/>
          <a:p>
            <a:pPr defTabSz="449263">
              <a:lnSpc>
                <a:spcPct val="86000"/>
              </a:lnSpc>
              <a:spcBef>
                <a:spcPct val="0"/>
              </a:spcBef>
              <a:buClr>
                <a:srgbClr val="FFFFFF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b="1" dirty="0">
                <a:solidFill>
                  <a:srgbClr val="CCCCFF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EE</a:t>
            </a:r>
          </a:p>
        </p:txBody>
      </p:sp>
      <p:sp>
        <p:nvSpPr>
          <p:cNvPr id="22" name="Text Box 164"/>
          <p:cNvSpPr txBox="1">
            <a:spLocks noChangeArrowheads="1"/>
          </p:cNvSpPr>
          <p:nvPr/>
        </p:nvSpPr>
        <p:spPr bwMode="auto">
          <a:xfrm>
            <a:off x="6219633" y="4197085"/>
            <a:ext cx="714567" cy="552451"/>
          </a:xfrm>
          <a:prstGeom prst="rect">
            <a:avLst/>
          </a:prstGeom>
          <a:solidFill>
            <a:srgbClr val="800000"/>
          </a:solidFill>
          <a:ln w="9525">
            <a:noFill/>
            <a:round/>
            <a:headEnd/>
            <a:tailEnd/>
          </a:ln>
          <a:effectLst>
            <a:outerShdw dist="101823" dir="2700000" algn="ctr" rotWithShape="0">
              <a:srgbClr val="808080"/>
            </a:outerShdw>
          </a:effectLst>
        </p:spPr>
        <p:txBody>
          <a:bodyPr lIns="90000" tIns="45000" rIns="90000" bIns="45000" anchor="ctr" anchorCtr="1"/>
          <a:lstStyle/>
          <a:p>
            <a:pPr defTabSz="449263">
              <a:lnSpc>
                <a:spcPct val="86000"/>
              </a:lnSpc>
              <a:spcBef>
                <a:spcPct val="0"/>
              </a:spcBef>
              <a:buClr>
                <a:srgbClr val="FFFFFF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b="1" dirty="0">
                <a:solidFill>
                  <a:srgbClr val="CCCCFF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MT</a:t>
            </a:r>
          </a:p>
        </p:txBody>
      </p:sp>
      <p:sp>
        <p:nvSpPr>
          <p:cNvPr id="15" name="Text Box 164"/>
          <p:cNvSpPr txBox="1">
            <a:spLocks noChangeArrowheads="1"/>
          </p:cNvSpPr>
          <p:nvPr/>
        </p:nvSpPr>
        <p:spPr bwMode="auto">
          <a:xfrm>
            <a:off x="3943359" y="4220699"/>
            <a:ext cx="678589" cy="552451"/>
          </a:xfrm>
          <a:prstGeom prst="rect">
            <a:avLst/>
          </a:prstGeom>
          <a:solidFill>
            <a:srgbClr val="800000"/>
          </a:solidFill>
          <a:ln w="9525">
            <a:noFill/>
            <a:round/>
            <a:headEnd/>
            <a:tailEnd/>
          </a:ln>
          <a:effectLst>
            <a:outerShdw dist="101823" dir="2700000" algn="ctr" rotWithShape="0">
              <a:srgbClr val="808080"/>
            </a:outerShdw>
          </a:effectLst>
        </p:spPr>
        <p:txBody>
          <a:bodyPr lIns="90000" tIns="45000" rIns="90000" bIns="45000" anchor="ctr" anchorCtr="1"/>
          <a:lstStyle/>
          <a:p>
            <a:pPr defTabSz="449263">
              <a:lnSpc>
                <a:spcPct val="86000"/>
              </a:lnSpc>
              <a:spcBef>
                <a:spcPct val="0"/>
              </a:spcBef>
              <a:buClr>
                <a:srgbClr val="FFFFFF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b="1" dirty="0">
                <a:solidFill>
                  <a:srgbClr val="CCCCFF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ME</a:t>
            </a:r>
          </a:p>
        </p:txBody>
      </p:sp>
      <p:sp>
        <p:nvSpPr>
          <p:cNvPr id="13" name="Text Box 164"/>
          <p:cNvSpPr txBox="1">
            <a:spLocks noChangeArrowheads="1"/>
          </p:cNvSpPr>
          <p:nvPr/>
        </p:nvSpPr>
        <p:spPr bwMode="auto">
          <a:xfrm>
            <a:off x="3943359" y="1340379"/>
            <a:ext cx="628641" cy="552451"/>
          </a:xfrm>
          <a:prstGeom prst="rect">
            <a:avLst/>
          </a:prstGeom>
          <a:solidFill>
            <a:srgbClr val="800000"/>
          </a:solidFill>
          <a:ln w="9525">
            <a:noFill/>
            <a:round/>
            <a:headEnd/>
            <a:tailEnd/>
          </a:ln>
          <a:effectLst>
            <a:outerShdw dist="101823" dir="2700000" algn="ctr" rotWithShape="0">
              <a:srgbClr val="808080"/>
            </a:outerShdw>
          </a:effectLst>
        </p:spPr>
        <p:txBody>
          <a:bodyPr lIns="90000" tIns="45000" rIns="90000" bIns="45000" anchor="ctr" anchorCtr="1"/>
          <a:lstStyle/>
          <a:p>
            <a:pPr defTabSz="449263">
              <a:lnSpc>
                <a:spcPct val="86000"/>
              </a:lnSpc>
              <a:spcBef>
                <a:spcPct val="0"/>
              </a:spcBef>
              <a:buClr>
                <a:srgbClr val="FFFFFF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b="1" dirty="0">
                <a:solidFill>
                  <a:srgbClr val="CCCCFF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IP</a:t>
            </a:r>
          </a:p>
        </p:txBody>
      </p:sp>
      <p:sp>
        <p:nvSpPr>
          <p:cNvPr id="20" name="Text Box 164"/>
          <p:cNvSpPr txBox="1">
            <a:spLocks noChangeArrowheads="1"/>
          </p:cNvSpPr>
          <p:nvPr/>
        </p:nvSpPr>
        <p:spPr bwMode="auto">
          <a:xfrm>
            <a:off x="6204108" y="1340379"/>
            <a:ext cx="613113" cy="552451"/>
          </a:xfrm>
          <a:prstGeom prst="rect">
            <a:avLst/>
          </a:prstGeom>
          <a:solidFill>
            <a:srgbClr val="800000"/>
          </a:solidFill>
          <a:ln w="9525">
            <a:noFill/>
            <a:round/>
            <a:headEnd/>
            <a:tailEnd/>
          </a:ln>
          <a:effectLst>
            <a:outerShdw dist="101823" dir="2700000" algn="ctr" rotWithShape="0">
              <a:srgbClr val="808080"/>
            </a:outerShdw>
          </a:effectLst>
        </p:spPr>
        <p:txBody>
          <a:bodyPr lIns="90000" tIns="45000" rIns="90000" bIns="45000" anchor="ctr" anchorCtr="1"/>
          <a:lstStyle/>
          <a:p>
            <a:pPr defTabSz="449263">
              <a:lnSpc>
                <a:spcPct val="86000"/>
              </a:lnSpc>
              <a:spcBef>
                <a:spcPct val="0"/>
              </a:spcBef>
              <a:buClr>
                <a:srgbClr val="FFFFFF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b="1" dirty="0">
                <a:solidFill>
                  <a:srgbClr val="CCCCFF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SC</a:t>
            </a:r>
          </a:p>
        </p:txBody>
      </p:sp>
      <p:sp>
        <p:nvSpPr>
          <p:cNvPr id="21" name="Text Box 164"/>
          <p:cNvSpPr txBox="1">
            <a:spLocks noChangeArrowheads="1"/>
          </p:cNvSpPr>
          <p:nvPr/>
        </p:nvSpPr>
        <p:spPr bwMode="auto">
          <a:xfrm>
            <a:off x="8388424" y="1340379"/>
            <a:ext cx="679376" cy="552451"/>
          </a:xfrm>
          <a:prstGeom prst="rect">
            <a:avLst/>
          </a:prstGeom>
          <a:solidFill>
            <a:srgbClr val="800000"/>
          </a:solidFill>
          <a:ln w="9525">
            <a:noFill/>
            <a:round/>
            <a:headEnd/>
            <a:tailEnd/>
          </a:ln>
          <a:effectLst>
            <a:outerShdw dist="101823" dir="2700000" algn="ctr" rotWithShape="0">
              <a:srgbClr val="808080"/>
            </a:outerShdw>
          </a:effectLst>
        </p:spPr>
        <p:txBody>
          <a:bodyPr lIns="90000" tIns="45000" rIns="90000" bIns="45000" anchor="ctr" anchorCtr="1"/>
          <a:lstStyle/>
          <a:p>
            <a:pPr defTabSz="449263">
              <a:lnSpc>
                <a:spcPct val="86000"/>
              </a:lnSpc>
              <a:spcBef>
                <a:spcPct val="0"/>
              </a:spcBef>
              <a:buClr>
                <a:srgbClr val="FFFFFF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b="1" dirty="0">
                <a:solidFill>
                  <a:srgbClr val="CCCCFF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AL</a:t>
            </a:r>
          </a:p>
        </p:txBody>
      </p:sp>
      <p:sp>
        <p:nvSpPr>
          <p:cNvPr id="14" name="Text Box 164"/>
          <p:cNvSpPr txBox="1">
            <a:spLocks noChangeArrowheads="1"/>
          </p:cNvSpPr>
          <p:nvPr/>
        </p:nvSpPr>
        <p:spPr bwMode="auto">
          <a:xfrm>
            <a:off x="1752600" y="4316709"/>
            <a:ext cx="631884" cy="552451"/>
          </a:xfrm>
          <a:prstGeom prst="rect">
            <a:avLst/>
          </a:prstGeom>
          <a:solidFill>
            <a:srgbClr val="800000"/>
          </a:solidFill>
          <a:ln w="9525">
            <a:noFill/>
            <a:round/>
            <a:headEnd/>
            <a:tailEnd/>
          </a:ln>
          <a:effectLst>
            <a:outerShdw dist="101823" dir="2700000" algn="ctr" rotWithShape="0">
              <a:srgbClr val="808080"/>
            </a:outerShdw>
          </a:effectLst>
        </p:spPr>
        <p:txBody>
          <a:bodyPr lIns="90000" tIns="45000" rIns="90000" bIns="45000" anchor="ctr" anchorCtr="1"/>
          <a:lstStyle/>
          <a:p>
            <a:pPr defTabSz="449263">
              <a:lnSpc>
                <a:spcPct val="86000"/>
              </a:lnSpc>
              <a:spcBef>
                <a:spcPct val="0"/>
              </a:spcBef>
              <a:buClr>
                <a:srgbClr val="FFFFFF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b="1" dirty="0">
                <a:solidFill>
                  <a:srgbClr val="CCCCFF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FR</a:t>
            </a:r>
          </a:p>
        </p:txBody>
      </p:sp>
      <p:sp>
        <p:nvSpPr>
          <p:cNvPr id="12" name="Text Box 164"/>
          <p:cNvSpPr txBox="1">
            <a:spLocks noChangeArrowheads="1"/>
          </p:cNvSpPr>
          <p:nvPr/>
        </p:nvSpPr>
        <p:spPr bwMode="auto">
          <a:xfrm>
            <a:off x="1707868" y="1316765"/>
            <a:ext cx="631884" cy="552451"/>
          </a:xfrm>
          <a:prstGeom prst="rect">
            <a:avLst/>
          </a:prstGeom>
          <a:solidFill>
            <a:srgbClr val="800000"/>
          </a:solidFill>
          <a:ln w="9525">
            <a:noFill/>
            <a:round/>
            <a:headEnd/>
            <a:tailEnd/>
          </a:ln>
          <a:effectLst>
            <a:outerShdw dist="101823" dir="2700000" algn="ctr" rotWithShape="0">
              <a:srgbClr val="808080"/>
            </a:outerShdw>
          </a:effectLst>
        </p:spPr>
        <p:txBody>
          <a:bodyPr lIns="90000" tIns="45000" rIns="90000" bIns="45000" anchor="ctr" anchorCtr="1"/>
          <a:lstStyle/>
          <a:p>
            <a:pPr defTabSz="449263">
              <a:lnSpc>
                <a:spcPct val="86000"/>
              </a:lnSpc>
              <a:spcBef>
                <a:spcPct val="0"/>
              </a:spcBef>
              <a:buClr>
                <a:srgbClr val="FFFFFF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b="1" dirty="0">
                <a:solidFill>
                  <a:srgbClr val="CCCCFF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BI</a:t>
            </a:r>
          </a:p>
        </p:txBody>
      </p:sp>
    </p:spTree>
    <p:extLst>
      <p:ext uri="{BB962C8B-B14F-4D97-AF65-F5344CB8AC3E}">
        <p14:creationId xmlns:p14="http://schemas.microsoft.com/office/powerpoint/2010/main" val="1113369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cs-CZ" dirty="0" smtClean="0"/>
              <a:t>Precipitation – </a:t>
            </a:r>
            <a:r>
              <a:rPr lang="en-US" altLang="cs-CZ" dirty="0" smtClean="0"/>
              <a:t>ENSEMBLES vs. </a:t>
            </a:r>
            <a:r>
              <a:rPr lang="en-US" altLang="cs-CZ" dirty="0" err="1" smtClean="0"/>
              <a:t>EuroCORDEX</a:t>
            </a:r>
            <a:endParaRPr lang="cs-CZ" altLang="cs-CZ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69946"/>
            <a:ext cx="3419872" cy="532341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9" name="Text Box 164"/>
          <p:cNvSpPr txBox="1">
            <a:spLocks noChangeArrowheads="1"/>
          </p:cNvSpPr>
          <p:nvPr/>
        </p:nvSpPr>
        <p:spPr bwMode="auto">
          <a:xfrm>
            <a:off x="1691680" y="2928937"/>
            <a:ext cx="549344" cy="552451"/>
          </a:xfrm>
          <a:prstGeom prst="rect">
            <a:avLst/>
          </a:prstGeom>
          <a:solidFill>
            <a:srgbClr val="800000"/>
          </a:solidFill>
          <a:ln w="9525">
            <a:noFill/>
            <a:round/>
            <a:headEnd/>
            <a:tailEnd/>
          </a:ln>
          <a:effectLst>
            <a:outerShdw dist="101823" dir="2700000" algn="ctr" rotWithShape="0">
              <a:srgbClr val="808080"/>
            </a:outerShdw>
          </a:effectLst>
        </p:spPr>
        <p:txBody>
          <a:bodyPr lIns="90000" tIns="45000" rIns="90000" bIns="45000" anchor="ctr" anchorCtr="1"/>
          <a:lstStyle/>
          <a:p>
            <a:pPr defTabSz="449263">
              <a:lnSpc>
                <a:spcPct val="86000"/>
              </a:lnSpc>
              <a:spcBef>
                <a:spcPct val="0"/>
              </a:spcBef>
              <a:buClr>
                <a:srgbClr val="FFFFFF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b="1" dirty="0">
                <a:solidFill>
                  <a:srgbClr val="CCCCFF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BI</a:t>
            </a:r>
          </a:p>
        </p:txBody>
      </p:sp>
      <p:sp>
        <p:nvSpPr>
          <p:cNvPr id="10" name="Text Box 164"/>
          <p:cNvSpPr txBox="1">
            <a:spLocks noChangeArrowheads="1"/>
          </p:cNvSpPr>
          <p:nvPr/>
        </p:nvSpPr>
        <p:spPr bwMode="auto">
          <a:xfrm>
            <a:off x="1691680" y="5715000"/>
            <a:ext cx="549344" cy="552451"/>
          </a:xfrm>
          <a:prstGeom prst="rect">
            <a:avLst/>
          </a:prstGeom>
          <a:solidFill>
            <a:srgbClr val="800000"/>
          </a:solidFill>
          <a:ln w="9525">
            <a:noFill/>
            <a:round/>
            <a:headEnd/>
            <a:tailEnd/>
          </a:ln>
          <a:effectLst>
            <a:outerShdw dist="101823" dir="2700000" algn="ctr" rotWithShape="0">
              <a:srgbClr val="808080"/>
            </a:outerShdw>
          </a:effectLst>
        </p:spPr>
        <p:txBody>
          <a:bodyPr lIns="90000" tIns="45000" rIns="90000" bIns="45000" anchor="ctr" anchorCtr="1"/>
          <a:lstStyle/>
          <a:p>
            <a:pPr defTabSz="449263">
              <a:lnSpc>
                <a:spcPct val="86000"/>
              </a:lnSpc>
              <a:spcBef>
                <a:spcPct val="0"/>
              </a:spcBef>
              <a:buClr>
                <a:srgbClr val="FFFFFF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b="1" dirty="0">
                <a:solidFill>
                  <a:srgbClr val="CCCCFF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FR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024" y="1369946"/>
            <a:ext cx="3390186" cy="532341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Text Box 164"/>
          <p:cNvSpPr txBox="1">
            <a:spLocks noChangeArrowheads="1"/>
          </p:cNvSpPr>
          <p:nvPr/>
        </p:nvSpPr>
        <p:spPr bwMode="auto">
          <a:xfrm>
            <a:off x="3923928" y="3044957"/>
            <a:ext cx="549344" cy="552451"/>
          </a:xfrm>
          <a:prstGeom prst="rect">
            <a:avLst/>
          </a:prstGeom>
          <a:solidFill>
            <a:srgbClr val="800000"/>
          </a:solidFill>
          <a:ln w="9525">
            <a:noFill/>
            <a:round/>
            <a:headEnd/>
            <a:tailEnd/>
          </a:ln>
          <a:effectLst>
            <a:outerShdw dist="101823" dir="2700000" algn="ctr" rotWithShape="0">
              <a:srgbClr val="808080"/>
            </a:outerShdw>
          </a:effectLst>
        </p:spPr>
        <p:txBody>
          <a:bodyPr lIns="90000" tIns="45000" rIns="90000" bIns="45000" anchor="ctr" anchorCtr="1"/>
          <a:lstStyle/>
          <a:p>
            <a:pPr defTabSz="449263">
              <a:lnSpc>
                <a:spcPct val="86000"/>
              </a:lnSpc>
              <a:spcBef>
                <a:spcPct val="0"/>
              </a:spcBef>
              <a:buClr>
                <a:srgbClr val="FFFFFF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b="1" dirty="0">
                <a:solidFill>
                  <a:srgbClr val="CCCCFF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IP</a:t>
            </a:r>
          </a:p>
        </p:txBody>
      </p:sp>
      <p:sp>
        <p:nvSpPr>
          <p:cNvPr id="11" name="Text Box 164"/>
          <p:cNvSpPr txBox="1">
            <a:spLocks noChangeArrowheads="1"/>
          </p:cNvSpPr>
          <p:nvPr/>
        </p:nvSpPr>
        <p:spPr bwMode="auto">
          <a:xfrm>
            <a:off x="3923928" y="5831020"/>
            <a:ext cx="549344" cy="552451"/>
          </a:xfrm>
          <a:prstGeom prst="rect">
            <a:avLst/>
          </a:prstGeom>
          <a:solidFill>
            <a:srgbClr val="800000"/>
          </a:solidFill>
          <a:ln w="9525">
            <a:noFill/>
            <a:round/>
            <a:headEnd/>
            <a:tailEnd/>
          </a:ln>
          <a:effectLst>
            <a:outerShdw dist="101823" dir="2700000" algn="ctr" rotWithShape="0">
              <a:srgbClr val="808080"/>
            </a:outerShdw>
          </a:effectLst>
        </p:spPr>
        <p:txBody>
          <a:bodyPr lIns="90000" tIns="45000" rIns="90000" bIns="45000" anchor="ctr" anchorCtr="1"/>
          <a:lstStyle/>
          <a:p>
            <a:pPr defTabSz="449263">
              <a:lnSpc>
                <a:spcPct val="86000"/>
              </a:lnSpc>
              <a:spcBef>
                <a:spcPct val="0"/>
              </a:spcBef>
              <a:buClr>
                <a:srgbClr val="FFFFFF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b="1" dirty="0">
                <a:solidFill>
                  <a:srgbClr val="CCCCFF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ME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3272" y="1369947"/>
            <a:ext cx="3489628" cy="53234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15" name="Text Box 164"/>
          <p:cNvSpPr txBox="1">
            <a:spLocks noChangeArrowheads="1"/>
          </p:cNvSpPr>
          <p:nvPr/>
        </p:nvSpPr>
        <p:spPr bwMode="auto">
          <a:xfrm>
            <a:off x="6084168" y="3138255"/>
            <a:ext cx="609232" cy="552451"/>
          </a:xfrm>
          <a:prstGeom prst="rect">
            <a:avLst/>
          </a:prstGeom>
          <a:solidFill>
            <a:srgbClr val="800000"/>
          </a:solidFill>
          <a:ln w="9525">
            <a:noFill/>
            <a:round/>
            <a:headEnd/>
            <a:tailEnd/>
          </a:ln>
          <a:effectLst>
            <a:outerShdw dist="101823" dir="2700000" algn="ctr" rotWithShape="0">
              <a:srgbClr val="808080"/>
            </a:outerShdw>
          </a:effectLst>
        </p:spPr>
        <p:txBody>
          <a:bodyPr lIns="90000" tIns="45000" rIns="90000" bIns="45000" anchor="ctr" anchorCtr="1"/>
          <a:lstStyle/>
          <a:p>
            <a:pPr defTabSz="449263">
              <a:lnSpc>
                <a:spcPct val="86000"/>
              </a:lnSpc>
              <a:spcBef>
                <a:spcPct val="0"/>
              </a:spcBef>
              <a:buClr>
                <a:srgbClr val="FFFFFF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b="1" dirty="0">
                <a:solidFill>
                  <a:srgbClr val="CCCCFF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SC</a:t>
            </a:r>
          </a:p>
        </p:txBody>
      </p:sp>
      <p:sp>
        <p:nvSpPr>
          <p:cNvPr id="18" name="Text Box 164"/>
          <p:cNvSpPr txBox="1">
            <a:spLocks noChangeArrowheads="1"/>
          </p:cNvSpPr>
          <p:nvPr/>
        </p:nvSpPr>
        <p:spPr bwMode="auto">
          <a:xfrm>
            <a:off x="6084168" y="5852880"/>
            <a:ext cx="609232" cy="552451"/>
          </a:xfrm>
          <a:prstGeom prst="rect">
            <a:avLst/>
          </a:prstGeom>
          <a:solidFill>
            <a:srgbClr val="800000"/>
          </a:solidFill>
          <a:ln w="9525">
            <a:noFill/>
            <a:round/>
            <a:headEnd/>
            <a:tailEnd/>
          </a:ln>
          <a:effectLst>
            <a:outerShdw dist="101823" dir="2700000" algn="ctr" rotWithShape="0">
              <a:srgbClr val="808080"/>
            </a:outerShdw>
          </a:effectLst>
        </p:spPr>
        <p:txBody>
          <a:bodyPr lIns="90000" tIns="45000" rIns="90000" bIns="45000" anchor="ctr" anchorCtr="1"/>
          <a:lstStyle/>
          <a:p>
            <a:pPr defTabSz="449263">
              <a:lnSpc>
                <a:spcPct val="86000"/>
              </a:lnSpc>
              <a:spcBef>
                <a:spcPct val="0"/>
              </a:spcBef>
              <a:buClr>
                <a:srgbClr val="FFFFFF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b="1" dirty="0">
                <a:solidFill>
                  <a:srgbClr val="CCCCFF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MT</a:t>
            </a: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32373"/>
          <a:stretch/>
        </p:blipFill>
        <p:spPr bwMode="auto">
          <a:xfrm>
            <a:off x="6786239" y="1364581"/>
            <a:ext cx="2362200" cy="53234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16" name="Text Box 164"/>
          <p:cNvSpPr txBox="1">
            <a:spLocks noChangeArrowheads="1"/>
          </p:cNvSpPr>
          <p:nvPr/>
        </p:nvSpPr>
        <p:spPr bwMode="auto">
          <a:xfrm>
            <a:off x="8316416" y="3234265"/>
            <a:ext cx="675184" cy="552451"/>
          </a:xfrm>
          <a:prstGeom prst="rect">
            <a:avLst/>
          </a:prstGeom>
          <a:solidFill>
            <a:srgbClr val="800000"/>
          </a:solidFill>
          <a:ln w="9525">
            <a:noFill/>
            <a:round/>
            <a:headEnd/>
            <a:tailEnd/>
          </a:ln>
          <a:effectLst>
            <a:outerShdw dist="101823" dir="2700000" algn="ctr" rotWithShape="0">
              <a:srgbClr val="808080"/>
            </a:outerShdw>
          </a:effectLst>
        </p:spPr>
        <p:txBody>
          <a:bodyPr lIns="90000" tIns="45000" rIns="90000" bIns="45000" anchor="ctr" anchorCtr="1"/>
          <a:lstStyle/>
          <a:p>
            <a:pPr defTabSz="449263">
              <a:lnSpc>
                <a:spcPct val="86000"/>
              </a:lnSpc>
              <a:spcBef>
                <a:spcPct val="0"/>
              </a:spcBef>
              <a:buClr>
                <a:srgbClr val="FFFFFF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b="1" dirty="0">
                <a:solidFill>
                  <a:srgbClr val="CCCCFF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AL</a:t>
            </a:r>
          </a:p>
        </p:txBody>
      </p:sp>
      <p:sp>
        <p:nvSpPr>
          <p:cNvPr id="20" name="Text Box 164"/>
          <p:cNvSpPr txBox="1">
            <a:spLocks noChangeArrowheads="1"/>
          </p:cNvSpPr>
          <p:nvPr/>
        </p:nvSpPr>
        <p:spPr bwMode="auto">
          <a:xfrm>
            <a:off x="8316416" y="5948891"/>
            <a:ext cx="675184" cy="552451"/>
          </a:xfrm>
          <a:prstGeom prst="rect">
            <a:avLst/>
          </a:prstGeom>
          <a:solidFill>
            <a:srgbClr val="800000"/>
          </a:solidFill>
          <a:ln w="9525">
            <a:noFill/>
            <a:round/>
            <a:headEnd/>
            <a:tailEnd/>
          </a:ln>
          <a:effectLst>
            <a:outerShdw dist="101823" dir="2700000" algn="ctr" rotWithShape="0">
              <a:srgbClr val="808080"/>
            </a:outerShdw>
          </a:effectLst>
        </p:spPr>
        <p:txBody>
          <a:bodyPr lIns="90000" tIns="45000" rIns="90000" bIns="45000" anchor="ctr" anchorCtr="1"/>
          <a:lstStyle/>
          <a:p>
            <a:pPr defTabSz="449263">
              <a:lnSpc>
                <a:spcPct val="86000"/>
              </a:lnSpc>
              <a:spcBef>
                <a:spcPct val="0"/>
              </a:spcBef>
              <a:buClr>
                <a:srgbClr val="FFFFFF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b="1" dirty="0">
                <a:solidFill>
                  <a:srgbClr val="CCCCFF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EE</a:t>
            </a:r>
          </a:p>
        </p:txBody>
      </p:sp>
    </p:spTree>
    <p:extLst>
      <p:ext uri="{BB962C8B-B14F-4D97-AF65-F5344CB8AC3E}">
        <p14:creationId xmlns:p14="http://schemas.microsoft.com/office/powerpoint/2010/main" val="3215742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Food security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World Food Summit </a:t>
            </a:r>
            <a:r>
              <a:rPr lang="en-US" dirty="0" smtClean="0"/>
              <a:t>of </a:t>
            </a:r>
            <a:r>
              <a:rPr lang="en-US" dirty="0"/>
              <a:t>1996 (WHO) </a:t>
            </a:r>
            <a:r>
              <a:rPr lang="en-US" dirty="0" smtClean="0"/>
              <a:t>defined</a:t>
            </a:r>
          </a:p>
          <a:p>
            <a:pPr marL="0" indent="0">
              <a:buNone/>
            </a:pPr>
            <a:r>
              <a:rPr lang="en-US" dirty="0" smtClean="0"/>
              <a:t>food </a:t>
            </a:r>
            <a:r>
              <a:rPr lang="en-US" dirty="0"/>
              <a:t>security as existing “when all people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at </a:t>
            </a:r>
            <a:r>
              <a:rPr lang="en-US" dirty="0"/>
              <a:t>all times have access to sufficient, safe,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nutritious </a:t>
            </a:r>
            <a:r>
              <a:rPr lang="en-US" dirty="0"/>
              <a:t>food to maintain a healthy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and </a:t>
            </a:r>
            <a:r>
              <a:rPr lang="en-US" dirty="0"/>
              <a:t>active life”.</a:t>
            </a:r>
            <a:endParaRPr lang="cs-CZ" dirty="0"/>
          </a:p>
        </p:txBody>
      </p:sp>
      <p:pic>
        <p:nvPicPr>
          <p:cNvPr id="5" name="Picture 5" descr="diseasedtobacc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0" r="27000"/>
          <a:stretch>
            <a:fillRect/>
          </a:stretch>
        </p:blipFill>
        <p:spPr bwMode="auto">
          <a:xfrm>
            <a:off x="3505200" y="4181475"/>
            <a:ext cx="243840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646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cs-CZ" dirty="0"/>
              <a:t>Precipitation – annual </a:t>
            </a:r>
            <a:r>
              <a:rPr lang="en-US" altLang="cs-CZ" dirty="0" smtClean="0"/>
              <a:t>cycle CORDEX historical</a:t>
            </a:r>
            <a:endParaRPr lang="cs-CZ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16376"/>
            <a:ext cx="3585948" cy="2969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6194"/>
            <a:ext cx="3585948" cy="296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5999" y="4005064"/>
            <a:ext cx="3661804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482" y="1448637"/>
            <a:ext cx="3532656" cy="294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62691"/>
            <a:ext cx="3540467" cy="2822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454165"/>
            <a:ext cx="3781796" cy="2946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" r="36679"/>
          <a:stretch/>
        </p:blipFill>
        <p:spPr bwMode="auto">
          <a:xfrm>
            <a:off x="6777615" y="3922472"/>
            <a:ext cx="2379409" cy="296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51"/>
          <a:stretch/>
        </p:blipFill>
        <p:spPr bwMode="auto">
          <a:xfrm>
            <a:off x="6804248" y="1454166"/>
            <a:ext cx="2339752" cy="296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Text Box 164"/>
          <p:cNvSpPr txBox="1">
            <a:spLocks noChangeArrowheads="1"/>
          </p:cNvSpPr>
          <p:nvPr/>
        </p:nvSpPr>
        <p:spPr bwMode="auto">
          <a:xfrm>
            <a:off x="8436193" y="3548624"/>
            <a:ext cx="613983" cy="552451"/>
          </a:xfrm>
          <a:prstGeom prst="rect">
            <a:avLst/>
          </a:prstGeom>
          <a:solidFill>
            <a:srgbClr val="800000"/>
          </a:solidFill>
          <a:ln w="9525">
            <a:noFill/>
            <a:round/>
            <a:headEnd/>
            <a:tailEnd/>
          </a:ln>
          <a:effectLst>
            <a:outerShdw dist="101823" dir="2700000" algn="ctr" rotWithShape="0">
              <a:srgbClr val="808080"/>
            </a:outerShdw>
          </a:effectLst>
        </p:spPr>
        <p:txBody>
          <a:bodyPr lIns="90000" tIns="45000" rIns="90000" bIns="45000" anchor="ctr" anchorCtr="1"/>
          <a:lstStyle/>
          <a:p>
            <a:pPr defTabSz="449263">
              <a:lnSpc>
                <a:spcPct val="86000"/>
              </a:lnSpc>
              <a:spcBef>
                <a:spcPct val="0"/>
              </a:spcBef>
              <a:buClr>
                <a:srgbClr val="FFFFFF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b="1" dirty="0">
                <a:solidFill>
                  <a:srgbClr val="CCCCFF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AL</a:t>
            </a:r>
          </a:p>
        </p:txBody>
      </p:sp>
      <p:sp>
        <p:nvSpPr>
          <p:cNvPr id="28" name="Text Box 164"/>
          <p:cNvSpPr txBox="1">
            <a:spLocks noChangeArrowheads="1"/>
          </p:cNvSpPr>
          <p:nvPr/>
        </p:nvSpPr>
        <p:spPr bwMode="auto">
          <a:xfrm>
            <a:off x="8436193" y="6169704"/>
            <a:ext cx="613983" cy="552451"/>
          </a:xfrm>
          <a:prstGeom prst="rect">
            <a:avLst/>
          </a:prstGeom>
          <a:solidFill>
            <a:srgbClr val="800000"/>
          </a:solidFill>
          <a:ln w="9525">
            <a:noFill/>
            <a:round/>
            <a:headEnd/>
            <a:tailEnd/>
          </a:ln>
          <a:effectLst>
            <a:outerShdw dist="101823" dir="2700000" algn="ctr" rotWithShape="0">
              <a:srgbClr val="808080"/>
            </a:outerShdw>
          </a:effectLst>
        </p:spPr>
        <p:txBody>
          <a:bodyPr lIns="90000" tIns="45000" rIns="90000" bIns="45000" anchor="ctr" anchorCtr="1"/>
          <a:lstStyle/>
          <a:p>
            <a:pPr defTabSz="449263">
              <a:lnSpc>
                <a:spcPct val="86000"/>
              </a:lnSpc>
              <a:spcBef>
                <a:spcPct val="0"/>
              </a:spcBef>
              <a:buClr>
                <a:srgbClr val="FFFFFF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b="1" dirty="0">
                <a:solidFill>
                  <a:srgbClr val="CCCCFF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EE</a:t>
            </a:r>
          </a:p>
        </p:txBody>
      </p:sp>
      <p:sp>
        <p:nvSpPr>
          <p:cNvPr id="29" name="Text Box 164"/>
          <p:cNvSpPr txBox="1">
            <a:spLocks noChangeArrowheads="1"/>
          </p:cNvSpPr>
          <p:nvPr/>
        </p:nvSpPr>
        <p:spPr bwMode="auto">
          <a:xfrm>
            <a:off x="6151880" y="3548624"/>
            <a:ext cx="626322" cy="552451"/>
          </a:xfrm>
          <a:prstGeom prst="rect">
            <a:avLst/>
          </a:prstGeom>
          <a:solidFill>
            <a:srgbClr val="800000"/>
          </a:solidFill>
          <a:ln w="9525">
            <a:noFill/>
            <a:round/>
            <a:headEnd/>
            <a:tailEnd/>
          </a:ln>
          <a:effectLst>
            <a:outerShdw dist="101823" dir="2700000" algn="ctr" rotWithShape="0">
              <a:srgbClr val="808080"/>
            </a:outerShdw>
          </a:effectLst>
        </p:spPr>
        <p:txBody>
          <a:bodyPr lIns="90000" tIns="45000" rIns="90000" bIns="45000" anchor="ctr" anchorCtr="1"/>
          <a:lstStyle/>
          <a:p>
            <a:pPr defTabSz="449263">
              <a:lnSpc>
                <a:spcPct val="86000"/>
              </a:lnSpc>
              <a:spcBef>
                <a:spcPct val="0"/>
              </a:spcBef>
              <a:buClr>
                <a:srgbClr val="FFFFFF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b="1" dirty="0">
                <a:solidFill>
                  <a:srgbClr val="CCCCFF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SC</a:t>
            </a:r>
          </a:p>
        </p:txBody>
      </p:sp>
      <p:sp>
        <p:nvSpPr>
          <p:cNvPr id="30" name="Text Box 164"/>
          <p:cNvSpPr txBox="1">
            <a:spLocks noChangeArrowheads="1"/>
          </p:cNvSpPr>
          <p:nvPr/>
        </p:nvSpPr>
        <p:spPr bwMode="auto">
          <a:xfrm>
            <a:off x="6200018" y="6213309"/>
            <a:ext cx="734182" cy="552451"/>
          </a:xfrm>
          <a:prstGeom prst="rect">
            <a:avLst/>
          </a:prstGeom>
          <a:solidFill>
            <a:srgbClr val="800000"/>
          </a:solidFill>
          <a:ln w="9525">
            <a:noFill/>
            <a:round/>
            <a:headEnd/>
            <a:tailEnd/>
          </a:ln>
          <a:effectLst>
            <a:outerShdw dist="101823" dir="2700000" algn="ctr" rotWithShape="0">
              <a:srgbClr val="808080"/>
            </a:outerShdw>
          </a:effectLst>
        </p:spPr>
        <p:txBody>
          <a:bodyPr lIns="90000" tIns="45000" rIns="90000" bIns="45000" anchor="ctr" anchorCtr="1"/>
          <a:lstStyle/>
          <a:p>
            <a:pPr defTabSz="449263">
              <a:lnSpc>
                <a:spcPct val="86000"/>
              </a:lnSpc>
              <a:spcBef>
                <a:spcPct val="0"/>
              </a:spcBef>
              <a:buClr>
                <a:srgbClr val="FFFFFF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b="1" dirty="0">
                <a:solidFill>
                  <a:srgbClr val="CCCCFF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MT</a:t>
            </a:r>
          </a:p>
        </p:txBody>
      </p:sp>
      <p:sp>
        <p:nvSpPr>
          <p:cNvPr id="14" name="Text Box 164"/>
          <p:cNvSpPr txBox="1">
            <a:spLocks noChangeArrowheads="1"/>
          </p:cNvSpPr>
          <p:nvPr/>
        </p:nvSpPr>
        <p:spPr bwMode="auto">
          <a:xfrm>
            <a:off x="3907421" y="6021288"/>
            <a:ext cx="705383" cy="552451"/>
          </a:xfrm>
          <a:prstGeom prst="rect">
            <a:avLst/>
          </a:prstGeom>
          <a:solidFill>
            <a:srgbClr val="800000"/>
          </a:solidFill>
          <a:ln w="9525">
            <a:noFill/>
            <a:round/>
            <a:headEnd/>
            <a:tailEnd/>
          </a:ln>
          <a:effectLst>
            <a:outerShdw dist="101823" dir="2700000" algn="ctr" rotWithShape="0">
              <a:srgbClr val="808080"/>
            </a:outerShdw>
          </a:effectLst>
        </p:spPr>
        <p:txBody>
          <a:bodyPr lIns="90000" tIns="45000" rIns="90000" bIns="45000" anchor="ctr" anchorCtr="1"/>
          <a:lstStyle/>
          <a:p>
            <a:pPr defTabSz="449263">
              <a:lnSpc>
                <a:spcPct val="86000"/>
              </a:lnSpc>
              <a:spcBef>
                <a:spcPct val="0"/>
              </a:spcBef>
              <a:buClr>
                <a:srgbClr val="FFFFFF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b="1" dirty="0">
                <a:solidFill>
                  <a:srgbClr val="CCCCFF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ME</a:t>
            </a:r>
          </a:p>
        </p:txBody>
      </p:sp>
      <p:sp>
        <p:nvSpPr>
          <p:cNvPr id="13" name="Text Box 164"/>
          <p:cNvSpPr txBox="1">
            <a:spLocks noChangeArrowheads="1"/>
          </p:cNvSpPr>
          <p:nvPr/>
        </p:nvSpPr>
        <p:spPr bwMode="auto">
          <a:xfrm>
            <a:off x="1730222" y="6021288"/>
            <a:ext cx="609532" cy="552451"/>
          </a:xfrm>
          <a:prstGeom prst="rect">
            <a:avLst/>
          </a:prstGeom>
          <a:solidFill>
            <a:srgbClr val="800000"/>
          </a:solidFill>
          <a:ln w="9525">
            <a:noFill/>
            <a:round/>
            <a:headEnd/>
            <a:tailEnd/>
          </a:ln>
          <a:effectLst>
            <a:outerShdw dist="101823" dir="2700000" algn="ctr" rotWithShape="0">
              <a:srgbClr val="808080"/>
            </a:outerShdw>
          </a:effectLst>
        </p:spPr>
        <p:txBody>
          <a:bodyPr lIns="90000" tIns="45000" rIns="90000" bIns="45000" anchor="ctr" anchorCtr="1"/>
          <a:lstStyle/>
          <a:p>
            <a:pPr defTabSz="449263">
              <a:lnSpc>
                <a:spcPct val="86000"/>
              </a:lnSpc>
              <a:spcBef>
                <a:spcPct val="0"/>
              </a:spcBef>
              <a:buClr>
                <a:srgbClr val="FFFFFF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b="1" dirty="0">
                <a:solidFill>
                  <a:srgbClr val="CCCCFF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FR</a:t>
            </a:r>
          </a:p>
        </p:txBody>
      </p:sp>
      <p:sp>
        <p:nvSpPr>
          <p:cNvPr id="12" name="Text Box 164"/>
          <p:cNvSpPr txBox="1">
            <a:spLocks noChangeArrowheads="1"/>
          </p:cNvSpPr>
          <p:nvPr/>
        </p:nvSpPr>
        <p:spPr bwMode="auto">
          <a:xfrm>
            <a:off x="1661169" y="3452613"/>
            <a:ext cx="609532" cy="552451"/>
          </a:xfrm>
          <a:prstGeom prst="rect">
            <a:avLst/>
          </a:prstGeom>
          <a:solidFill>
            <a:srgbClr val="800000"/>
          </a:solidFill>
          <a:ln w="9525">
            <a:noFill/>
            <a:round/>
            <a:headEnd/>
            <a:tailEnd/>
          </a:ln>
          <a:effectLst>
            <a:outerShdw dist="101823" dir="2700000" algn="ctr" rotWithShape="0">
              <a:srgbClr val="808080"/>
            </a:outerShdw>
          </a:effectLst>
        </p:spPr>
        <p:txBody>
          <a:bodyPr lIns="90000" tIns="45000" rIns="90000" bIns="45000" anchor="ctr" anchorCtr="1"/>
          <a:lstStyle/>
          <a:p>
            <a:pPr defTabSz="449263">
              <a:lnSpc>
                <a:spcPct val="86000"/>
              </a:lnSpc>
              <a:spcBef>
                <a:spcPct val="0"/>
              </a:spcBef>
              <a:buClr>
                <a:srgbClr val="FFFFFF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b="1" dirty="0">
                <a:solidFill>
                  <a:srgbClr val="CCCCFF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BI</a:t>
            </a:r>
          </a:p>
        </p:txBody>
      </p:sp>
      <p:sp>
        <p:nvSpPr>
          <p:cNvPr id="11" name="Text Box 164"/>
          <p:cNvSpPr txBox="1">
            <a:spLocks noChangeArrowheads="1"/>
          </p:cNvSpPr>
          <p:nvPr/>
        </p:nvSpPr>
        <p:spPr bwMode="auto">
          <a:xfrm>
            <a:off x="3835413" y="1628411"/>
            <a:ext cx="592573" cy="552451"/>
          </a:xfrm>
          <a:prstGeom prst="rect">
            <a:avLst/>
          </a:prstGeom>
          <a:solidFill>
            <a:srgbClr val="800000"/>
          </a:solidFill>
          <a:ln w="9525">
            <a:noFill/>
            <a:round/>
            <a:headEnd/>
            <a:tailEnd/>
          </a:ln>
          <a:effectLst>
            <a:outerShdw dist="101823" dir="2700000" algn="ctr" rotWithShape="0">
              <a:srgbClr val="808080"/>
            </a:outerShdw>
          </a:effectLst>
        </p:spPr>
        <p:txBody>
          <a:bodyPr lIns="90000" tIns="45000" rIns="90000" bIns="45000" anchor="ctr" anchorCtr="1"/>
          <a:lstStyle/>
          <a:p>
            <a:pPr defTabSz="449263">
              <a:lnSpc>
                <a:spcPct val="86000"/>
              </a:lnSpc>
              <a:spcBef>
                <a:spcPct val="0"/>
              </a:spcBef>
              <a:buClr>
                <a:srgbClr val="FFFFFF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b="1" dirty="0">
                <a:solidFill>
                  <a:srgbClr val="CCCCFF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IP</a:t>
            </a:r>
          </a:p>
        </p:txBody>
      </p:sp>
    </p:spTree>
    <p:extLst>
      <p:ext uri="{BB962C8B-B14F-4D97-AF65-F5344CB8AC3E}">
        <p14:creationId xmlns:p14="http://schemas.microsoft.com/office/powerpoint/2010/main" val="3259033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cs-CZ" altLang="cs-CZ" smtClean="0">
                <a:latin typeface="Arial" charset="0"/>
                <a:cs typeface="Arial" charset="0"/>
              </a:rPr>
              <a:t>Climate classification</a:t>
            </a:r>
            <a:br>
              <a:rPr lang="cs-CZ" altLang="cs-CZ" smtClean="0">
                <a:latin typeface="Arial" charset="0"/>
                <a:cs typeface="Arial" charset="0"/>
              </a:rPr>
            </a:br>
            <a:r>
              <a:rPr lang="cs-CZ" altLang="cs-CZ" smtClean="0">
                <a:latin typeface="Arial" charset="0"/>
                <a:cs typeface="Arial" charset="0"/>
              </a:rPr>
              <a:t>K</a:t>
            </a:r>
            <a:r>
              <a:rPr lang="en-US" altLang="cs-CZ" smtClean="0">
                <a:latin typeface="Arial" charset="0"/>
                <a:cs typeface="Arial" charset="0"/>
              </a:rPr>
              <a:t>ö</a:t>
            </a:r>
            <a:r>
              <a:rPr lang="cs-CZ" altLang="cs-CZ" smtClean="0">
                <a:latin typeface="Arial" charset="0"/>
                <a:cs typeface="Arial" charset="0"/>
              </a:rPr>
              <a:t>ppen - Trewartha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44500" y="1628775"/>
            <a:ext cx="8291513" cy="5040313"/>
          </a:xfrm>
        </p:spPr>
        <p:txBody>
          <a:bodyPr/>
          <a:lstStyle/>
          <a:p>
            <a:pPr>
              <a:defRPr/>
            </a:pPr>
            <a:r>
              <a:rPr lang="en-GB" sz="2800" dirty="0">
                <a:latin typeface="Arial" pitchFamily="34" charset="0"/>
                <a:cs typeface="Arial" pitchFamily="34" charset="0"/>
              </a:rPr>
              <a:t>Definition of KTC climatic types according to </a:t>
            </a:r>
            <a:endParaRPr lang="en-GB" sz="28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FontTx/>
              <a:buNone/>
              <a:defRPr/>
            </a:pPr>
            <a:r>
              <a:rPr lang="en-GB" sz="2800" dirty="0">
                <a:latin typeface="Arial" pitchFamily="34" charset="0"/>
                <a:cs typeface="Arial" pitchFamily="34" charset="0"/>
              </a:rPr>
              <a:t>	</a:t>
            </a:r>
            <a:r>
              <a:rPr lang="en-GB" sz="2800" dirty="0" err="1" smtClean="0">
                <a:latin typeface="Arial" pitchFamily="34" charset="0"/>
                <a:cs typeface="Arial" pitchFamily="34" charset="0"/>
              </a:rPr>
              <a:t>Trewartha</a:t>
            </a:r>
            <a:r>
              <a:rPr lang="en-GB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z="2800" dirty="0">
                <a:latin typeface="Arial" pitchFamily="34" charset="0"/>
                <a:cs typeface="Arial" pitchFamily="34" charset="0"/>
              </a:rPr>
              <a:t>and Horn (1980) </a:t>
            </a:r>
            <a:endParaRPr lang="cs-CZ" sz="2800" dirty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en-GB" sz="2800" dirty="0">
                <a:latin typeface="Arial" pitchFamily="34" charset="0"/>
                <a:cs typeface="Arial" pitchFamily="34" charset="0"/>
              </a:rPr>
              <a:t>with dryness criterion R defined by Patton (</a:t>
            </a:r>
            <a:r>
              <a:rPr lang="en-GB" sz="2800" dirty="0" smtClean="0">
                <a:latin typeface="Arial" pitchFamily="34" charset="0"/>
                <a:cs typeface="Arial" pitchFamily="34" charset="0"/>
              </a:rPr>
              <a:t>1962)</a:t>
            </a:r>
            <a:endParaRPr lang="cs-CZ" sz="2800" dirty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en-US" sz="2800" dirty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en-US" sz="2800" dirty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 marL="0" indent="0" algn="just">
              <a:buFontTx/>
              <a:buNone/>
              <a:defRPr/>
            </a:pPr>
            <a:r>
              <a:rPr lang="en-GB" sz="1600" dirty="0" err="1" smtClean="0">
                <a:latin typeface="Arial" pitchFamily="34" charset="0"/>
                <a:cs typeface="Arial" pitchFamily="34" charset="0"/>
              </a:rPr>
              <a:t>T</a:t>
            </a:r>
            <a:r>
              <a:rPr lang="en-GB" sz="1600" baseline="-25000" dirty="0" err="1" smtClean="0">
                <a:latin typeface="Arial" pitchFamily="34" charset="0"/>
                <a:cs typeface="Arial" pitchFamily="34" charset="0"/>
              </a:rPr>
              <a:t>month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  long-term monthly </a:t>
            </a:r>
            <a:r>
              <a:rPr lang="en-GB" sz="1600" dirty="0">
                <a:latin typeface="Arial" pitchFamily="34" charset="0"/>
                <a:cs typeface="Arial" pitchFamily="34" charset="0"/>
              </a:rPr>
              <a:t>mean air temperature, </a:t>
            </a:r>
            <a:endParaRPr lang="en-GB" sz="1600" dirty="0" smtClean="0">
              <a:latin typeface="Arial" pitchFamily="34" charset="0"/>
              <a:cs typeface="Arial" pitchFamily="34" charset="0"/>
            </a:endParaRPr>
          </a:p>
          <a:p>
            <a:pPr marL="0" indent="0" algn="just">
              <a:buFontTx/>
              <a:buNone/>
              <a:defRPr/>
            </a:pPr>
            <a:r>
              <a:rPr lang="en-GB" sz="1600" dirty="0" err="1" smtClean="0">
                <a:latin typeface="Arial" pitchFamily="34" charset="0"/>
                <a:cs typeface="Arial" pitchFamily="34" charset="0"/>
              </a:rPr>
              <a:t>T</a:t>
            </a:r>
            <a:r>
              <a:rPr lang="en-GB" sz="1600" baseline="-25000" dirty="0" err="1" smtClean="0">
                <a:latin typeface="Arial" pitchFamily="34" charset="0"/>
                <a:cs typeface="Arial" pitchFamily="34" charset="0"/>
              </a:rPr>
              <a:t>cold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z="1600" dirty="0">
                <a:latin typeface="Arial" pitchFamily="34" charset="0"/>
                <a:cs typeface="Arial" pitchFamily="34" charset="0"/>
              </a:rPr>
              <a:t>the temperature of the coolest month 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in </a:t>
            </a:r>
            <a:r>
              <a:rPr lang="en-GB" sz="1600" dirty="0">
                <a:latin typeface="Arial" pitchFamily="34" charset="0"/>
                <a:cs typeface="Arial" pitchFamily="34" charset="0"/>
              </a:rPr>
              <a:t>the year. </a:t>
            </a:r>
            <a:endParaRPr lang="en-GB" sz="1600" dirty="0" smtClean="0">
              <a:latin typeface="Arial" pitchFamily="34" charset="0"/>
              <a:cs typeface="Arial" pitchFamily="34" charset="0"/>
            </a:endParaRPr>
          </a:p>
          <a:p>
            <a:pPr marL="0" indent="0" algn="just">
              <a:buFontTx/>
              <a:buNone/>
              <a:defRPr/>
            </a:pPr>
            <a:r>
              <a:rPr lang="en-GB" sz="1600" dirty="0" smtClean="0">
                <a:latin typeface="Arial" pitchFamily="34" charset="0"/>
                <a:cs typeface="Arial" pitchFamily="34" charset="0"/>
              </a:rPr>
              <a:t>P  </a:t>
            </a:r>
            <a:r>
              <a:rPr lang="en-GB" sz="1600" dirty="0">
                <a:latin typeface="Arial" pitchFamily="34" charset="0"/>
                <a:cs typeface="Arial" pitchFamily="34" charset="0"/>
              </a:rPr>
              <a:t>is mean annual precipitation. </a:t>
            </a:r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3068638"/>
            <a:ext cx="8964613" cy="2633662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02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cs-CZ" b="1" smtClean="0">
                <a:solidFill>
                  <a:srgbClr val="FFFF00"/>
                </a:solidFill>
              </a:rPr>
              <a:t>CRU based analysis</a:t>
            </a:r>
            <a:endParaRPr lang="cs-CZ" altLang="cs-CZ" b="1" smtClean="0">
              <a:solidFill>
                <a:srgbClr val="FFFF00"/>
              </a:solidFill>
            </a:endParaRPr>
          </a:p>
        </p:txBody>
      </p:sp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908175"/>
            <a:ext cx="8580437" cy="440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829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AutoShape 2" descr="Šikmé cihly"/>
          <p:cNvSpPr>
            <a:spLocks noChangeArrowheads="1"/>
          </p:cNvSpPr>
          <p:nvPr/>
        </p:nvSpPr>
        <p:spPr bwMode="auto">
          <a:xfrm>
            <a:off x="539750" y="1844675"/>
            <a:ext cx="1079500" cy="576263"/>
          </a:xfrm>
          <a:prstGeom prst="flowChartProcess">
            <a:avLst/>
          </a:prstGeom>
          <a:pattFill prst="diagBrick">
            <a:fgClr>
              <a:srgbClr val="CCECFF"/>
            </a:fgClr>
            <a:bgClr>
              <a:schemeClr val="bg1"/>
            </a:bgClr>
          </a:patt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cs-CZ" sz="1600" b="1" smtClean="0">
                <a:solidFill>
                  <a:srgbClr val="333399"/>
                </a:solidFill>
                <a:ea typeface="+mn-ea"/>
              </a:rPr>
              <a:t>Fi</a:t>
            </a:r>
            <a:r>
              <a:rPr lang="cs-CZ" altLang="cs-CZ" sz="1600" smtClean="0">
                <a:solidFill>
                  <a:srgbClr val="333399"/>
                </a:solidFill>
                <a:ea typeface="+mn-ea"/>
              </a:rPr>
              <a:t> </a:t>
            </a:r>
            <a:r>
              <a:rPr lang="cs-CZ" altLang="cs-CZ" sz="1800" smtClean="0">
                <a:solidFill>
                  <a:srgbClr val="333399"/>
                </a:solidFill>
                <a:ea typeface="+mn-ea"/>
              </a:rPr>
              <a:t> </a:t>
            </a:r>
            <a:r>
              <a:rPr lang="cs-CZ" altLang="cs-CZ" sz="1400" b="1" smtClean="0">
                <a:solidFill>
                  <a:srgbClr val="000000"/>
                </a:solidFill>
                <a:ea typeface="+mn-ea"/>
              </a:rPr>
              <a:t>1.2 / 1.6</a:t>
            </a:r>
            <a:r>
              <a:rPr lang="en-US" altLang="cs-CZ" sz="1400" b="1" smtClean="0">
                <a:solidFill>
                  <a:srgbClr val="333399"/>
                </a:solidFill>
                <a:ea typeface="+mn-ea"/>
              </a:rPr>
              <a:t> </a:t>
            </a:r>
            <a:endParaRPr lang="cs-CZ" altLang="cs-CZ" sz="1400" b="1" smtClean="0">
              <a:solidFill>
                <a:srgbClr val="333399"/>
              </a:solidFill>
              <a:ea typeface="+mn-ea"/>
            </a:endParaRPr>
          </a:p>
          <a:p>
            <a:pPr eaLnBrk="1" hangingPunct="1"/>
            <a:r>
              <a:rPr lang="cs-CZ" altLang="cs-CZ" sz="1400" b="1" smtClean="0">
                <a:solidFill>
                  <a:srgbClr val="333399"/>
                </a:solidFill>
                <a:ea typeface="+mn-ea"/>
              </a:rPr>
              <a:t>    </a:t>
            </a:r>
            <a:r>
              <a:rPr lang="cs-CZ" altLang="cs-CZ" sz="1400" b="1" i="1" smtClean="0">
                <a:solidFill>
                  <a:srgbClr val="333399"/>
                </a:solidFill>
                <a:ea typeface="+mn-ea"/>
              </a:rPr>
              <a:t>(0.8 / 1.6)</a:t>
            </a:r>
          </a:p>
        </p:txBody>
      </p:sp>
      <p:sp>
        <p:nvSpPr>
          <p:cNvPr id="46083" name="AutoShape 3" descr="Šikmé cihly"/>
          <p:cNvSpPr>
            <a:spLocks noChangeArrowheads="1"/>
          </p:cNvSpPr>
          <p:nvPr/>
        </p:nvSpPr>
        <p:spPr bwMode="auto">
          <a:xfrm>
            <a:off x="539750" y="3500438"/>
            <a:ext cx="1079500" cy="576262"/>
          </a:xfrm>
          <a:prstGeom prst="flowChartProcess">
            <a:avLst/>
          </a:prstGeom>
          <a:pattFill prst="diagBrick">
            <a:fgClr>
              <a:srgbClr val="CCECFF"/>
            </a:fgClr>
            <a:bgClr>
              <a:schemeClr val="bg1"/>
            </a:bgClr>
          </a:patt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cs-CZ" sz="1400" b="1" smtClean="0">
                <a:solidFill>
                  <a:srgbClr val="333399"/>
                </a:solidFill>
                <a:ea typeface="+mn-ea"/>
              </a:rPr>
              <a:t>Ft</a:t>
            </a:r>
            <a:r>
              <a:rPr lang="cs-CZ" altLang="cs-CZ" sz="1400" b="1" smtClean="0">
                <a:solidFill>
                  <a:srgbClr val="333399"/>
                </a:solidFill>
                <a:ea typeface="+mn-ea"/>
              </a:rPr>
              <a:t> </a:t>
            </a:r>
            <a:r>
              <a:rPr lang="cs-CZ" altLang="cs-CZ" sz="1200" b="1" smtClean="0">
                <a:solidFill>
                  <a:srgbClr val="000000"/>
                </a:solidFill>
                <a:ea typeface="+mn-ea"/>
              </a:rPr>
              <a:t>  </a:t>
            </a:r>
            <a:r>
              <a:rPr lang="cs-CZ" altLang="cs-CZ" sz="1400" b="1" smtClean="0">
                <a:solidFill>
                  <a:srgbClr val="000000"/>
                </a:solidFill>
                <a:ea typeface="+mn-ea"/>
              </a:rPr>
              <a:t>3.4 / 5.7</a:t>
            </a:r>
          </a:p>
          <a:p>
            <a:pPr algn="ctr" eaLnBrk="1" hangingPunct="1"/>
            <a:r>
              <a:rPr lang="cs-CZ" altLang="cs-CZ" sz="1400" b="1" smtClean="0">
                <a:solidFill>
                  <a:srgbClr val="333399"/>
                </a:solidFill>
                <a:ea typeface="+mn-ea"/>
              </a:rPr>
              <a:t>     </a:t>
            </a:r>
            <a:r>
              <a:rPr lang="cs-CZ" altLang="cs-CZ" sz="1400" b="1" i="1" smtClean="0">
                <a:solidFill>
                  <a:srgbClr val="333399"/>
                </a:solidFill>
                <a:latin typeface="Calibri" pitchFamily="34" charset="0"/>
                <a:ea typeface="+mn-ea"/>
              </a:rPr>
              <a:t>(2.3 / 5.5)</a:t>
            </a:r>
          </a:p>
        </p:txBody>
      </p:sp>
      <p:sp>
        <p:nvSpPr>
          <p:cNvPr id="46084" name="AutoShape 4" descr="Šikmé cihly"/>
          <p:cNvSpPr>
            <a:spLocks noChangeArrowheads="1"/>
          </p:cNvSpPr>
          <p:nvPr/>
        </p:nvSpPr>
        <p:spPr bwMode="auto">
          <a:xfrm>
            <a:off x="2124075" y="3933825"/>
            <a:ext cx="1079500" cy="576263"/>
          </a:xfrm>
          <a:prstGeom prst="flowChartProcess">
            <a:avLst/>
          </a:prstGeom>
          <a:pattFill prst="diagBrick">
            <a:fgClr>
              <a:srgbClr val="F1CFAD"/>
            </a:fgClr>
            <a:bgClr>
              <a:schemeClr val="bg1"/>
            </a:bgClr>
          </a:pattFill>
          <a:ln w="127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cs-CZ" sz="1400" b="1" smtClean="0">
                <a:solidFill>
                  <a:srgbClr val="FF0000"/>
                </a:solidFill>
                <a:ea typeface="+mn-ea"/>
              </a:rPr>
              <a:t>Do</a:t>
            </a:r>
            <a:r>
              <a:rPr lang="cs-CZ" altLang="cs-CZ" sz="1400" b="1" smtClean="0">
                <a:solidFill>
                  <a:srgbClr val="000000"/>
                </a:solidFill>
                <a:ea typeface="+mn-ea"/>
              </a:rPr>
              <a:t>  5.3/4.7</a:t>
            </a:r>
          </a:p>
          <a:p>
            <a:pPr eaLnBrk="1" hangingPunct="1"/>
            <a:r>
              <a:rPr lang="cs-CZ" altLang="cs-CZ" sz="1400" b="1" smtClean="0">
                <a:solidFill>
                  <a:srgbClr val="000000"/>
                </a:solidFill>
                <a:ea typeface="+mn-ea"/>
              </a:rPr>
              <a:t>     </a:t>
            </a:r>
            <a:r>
              <a:rPr lang="cs-CZ" altLang="cs-CZ" sz="1400" b="1" i="1" smtClean="0">
                <a:solidFill>
                  <a:srgbClr val="333399"/>
                </a:solidFill>
                <a:ea typeface="+mn-ea"/>
              </a:rPr>
              <a:t>(5.5/4.7)</a:t>
            </a:r>
          </a:p>
        </p:txBody>
      </p:sp>
      <p:sp>
        <p:nvSpPr>
          <p:cNvPr id="46085" name="AutoShape 5" descr="Šikmé cihly"/>
          <p:cNvSpPr>
            <a:spLocks noChangeArrowheads="1"/>
          </p:cNvSpPr>
          <p:nvPr/>
        </p:nvSpPr>
        <p:spPr bwMode="auto">
          <a:xfrm>
            <a:off x="2051050" y="1484313"/>
            <a:ext cx="1081088" cy="576262"/>
          </a:xfrm>
          <a:prstGeom prst="flowChartProcess">
            <a:avLst/>
          </a:prstGeom>
          <a:pattFill prst="diagBrick">
            <a:fgClr>
              <a:srgbClr val="CCECFF"/>
            </a:fgClr>
            <a:bgClr>
              <a:schemeClr val="bg1"/>
            </a:bgClr>
          </a:patt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cs-CZ" altLang="cs-CZ" sz="1400" b="1" smtClean="0">
              <a:solidFill>
                <a:srgbClr val="333399"/>
              </a:solidFill>
              <a:ea typeface="+mn-ea"/>
            </a:endParaRPr>
          </a:p>
          <a:p>
            <a:pPr algn="ctr" eaLnBrk="1" hangingPunct="1"/>
            <a:r>
              <a:rPr lang="en-US" altLang="cs-CZ" sz="1400" b="1" smtClean="0">
                <a:solidFill>
                  <a:srgbClr val="333399"/>
                </a:solidFill>
                <a:ea typeface="+mn-ea"/>
              </a:rPr>
              <a:t>E</a:t>
            </a:r>
            <a:r>
              <a:rPr lang="cs-CZ" altLang="cs-CZ" sz="1800" b="1" smtClean="0">
                <a:solidFill>
                  <a:srgbClr val="000000"/>
                </a:solidFill>
                <a:ea typeface="+mn-ea"/>
              </a:rPr>
              <a:t> </a:t>
            </a:r>
            <a:r>
              <a:rPr lang="cs-CZ" altLang="cs-CZ" sz="1400" b="1" smtClean="0">
                <a:solidFill>
                  <a:srgbClr val="000000"/>
                </a:solidFill>
                <a:ea typeface="+mn-ea"/>
              </a:rPr>
              <a:t>12.8 / 15.9</a:t>
            </a:r>
          </a:p>
          <a:p>
            <a:pPr algn="ctr" eaLnBrk="1" hangingPunct="1"/>
            <a:r>
              <a:rPr lang="cs-CZ" altLang="cs-CZ" sz="1400" b="1" i="1" smtClean="0">
                <a:solidFill>
                  <a:srgbClr val="333399"/>
                </a:solidFill>
                <a:ea typeface="+mn-ea"/>
              </a:rPr>
              <a:t>    (8.6/16.0)</a:t>
            </a:r>
          </a:p>
          <a:p>
            <a:pPr algn="ctr" eaLnBrk="1" hangingPunct="1"/>
            <a:endParaRPr lang="cs-CZ" altLang="cs-CZ" sz="1400" b="1" i="1" smtClean="0">
              <a:solidFill>
                <a:srgbClr val="000000"/>
              </a:solidFill>
              <a:ea typeface="+mn-ea"/>
            </a:endParaRPr>
          </a:p>
        </p:txBody>
      </p:sp>
      <p:sp>
        <p:nvSpPr>
          <p:cNvPr id="46086" name="AutoShape 6"/>
          <p:cNvSpPr>
            <a:spLocks noChangeArrowheads="1"/>
          </p:cNvSpPr>
          <p:nvPr/>
        </p:nvSpPr>
        <p:spPr bwMode="auto">
          <a:xfrm>
            <a:off x="7308850" y="3357563"/>
            <a:ext cx="1079500" cy="576262"/>
          </a:xfrm>
          <a:prstGeom prst="flowChartProcess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cs-CZ" sz="1600" b="1" smtClean="0">
                <a:solidFill>
                  <a:srgbClr val="000000"/>
                </a:solidFill>
                <a:ea typeface="+mn-ea"/>
              </a:rPr>
              <a:t>Ar</a:t>
            </a:r>
            <a:r>
              <a:rPr lang="cs-CZ" altLang="cs-CZ" sz="1600" b="1" smtClean="0">
                <a:solidFill>
                  <a:srgbClr val="000000"/>
                </a:solidFill>
                <a:ea typeface="+mn-ea"/>
              </a:rPr>
              <a:t> </a:t>
            </a:r>
            <a:r>
              <a:rPr lang="cs-CZ" altLang="cs-CZ" sz="1400" b="1" smtClean="0">
                <a:solidFill>
                  <a:srgbClr val="000000"/>
                </a:solidFill>
                <a:ea typeface="+mn-ea"/>
              </a:rPr>
              <a:t>5.4 / 5.2</a:t>
            </a:r>
          </a:p>
          <a:p>
            <a:pPr algn="ctr" eaLnBrk="1" hangingPunct="1"/>
            <a:r>
              <a:rPr lang="cs-CZ" altLang="cs-CZ" sz="1400" b="1" i="1" smtClean="0">
                <a:solidFill>
                  <a:srgbClr val="333399"/>
                </a:solidFill>
                <a:ea typeface="+mn-ea"/>
              </a:rPr>
              <a:t>      (5.5/5.3)</a:t>
            </a:r>
          </a:p>
        </p:txBody>
      </p:sp>
      <p:sp>
        <p:nvSpPr>
          <p:cNvPr id="46087" name="AutoShape 7" descr="Šikmé cihly"/>
          <p:cNvSpPr>
            <a:spLocks noChangeArrowheads="1"/>
          </p:cNvSpPr>
          <p:nvPr/>
        </p:nvSpPr>
        <p:spPr bwMode="auto">
          <a:xfrm>
            <a:off x="1979613" y="2636838"/>
            <a:ext cx="1152525" cy="576262"/>
          </a:xfrm>
          <a:prstGeom prst="flowChartProcess">
            <a:avLst/>
          </a:prstGeom>
          <a:pattFill prst="diagBrick">
            <a:fgClr>
              <a:srgbClr val="F1CFAD"/>
            </a:fgClr>
            <a:bgClr>
              <a:schemeClr val="bg1"/>
            </a:bgClr>
          </a:pattFill>
          <a:ln w="127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cs-CZ" sz="1400" b="1" smtClean="0">
                <a:solidFill>
                  <a:srgbClr val="FF0000"/>
                </a:solidFill>
                <a:ea typeface="+mn-ea"/>
              </a:rPr>
              <a:t>Dc</a:t>
            </a:r>
            <a:r>
              <a:rPr lang="cs-CZ" altLang="cs-CZ" sz="1400" b="1" smtClean="0">
                <a:solidFill>
                  <a:srgbClr val="000000"/>
                </a:solidFill>
                <a:ea typeface="+mn-ea"/>
              </a:rPr>
              <a:t> 15.7/13.3</a:t>
            </a:r>
          </a:p>
          <a:p>
            <a:pPr eaLnBrk="1" hangingPunct="1"/>
            <a:r>
              <a:rPr lang="cs-CZ" altLang="cs-CZ" sz="1400" b="1" i="1" smtClean="0">
                <a:solidFill>
                  <a:srgbClr val="333399"/>
                </a:solidFill>
                <a:ea typeface="+mn-ea"/>
              </a:rPr>
              <a:t>   (18.0/13.5)</a:t>
            </a:r>
            <a:r>
              <a:rPr lang="cs-CZ" altLang="cs-CZ" sz="1600" b="1" smtClean="0">
                <a:solidFill>
                  <a:srgbClr val="000000"/>
                </a:solidFill>
                <a:ea typeface="+mn-ea"/>
              </a:rPr>
              <a:t> </a:t>
            </a:r>
          </a:p>
        </p:txBody>
      </p:sp>
      <p:sp>
        <p:nvSpPr>
          <p:cNvPr id="46088" name="AutoShape 8" descr="Šikmé cihly"/>
          <p:cNvSpPr>
            <a:spLocks noChangeArrowheads="1"/>
          </p:cNvSpPr>
          <p:nvPr/>
        </p:nvSpPr>
        <p:spPr bwMode="auto">
          <a:xfrm>
            <a:off x="5508625" y="1989138"/>
            <a:ext cx="1223963" cy="576262"/>
          </a:xfrm>
          <a:prstGeom prst="flowChartProcess">
            <a:avLst/>
          </a:prstGeom>
          <a:pattFill prst="diagBrick">
            <a:fgClr>
              <a:srgbClr val="F1CFAD"/>
            </a:fgClr>
            <a:bgClr>
              <a:schemeClr val="bg1"/>
            </a:bgClr>
          </a:pattFill>
          <a:ln w="127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cs-CZ" sz="1400" b="1" smtClean="0">
                <a:solidFill>
                  <a:srgbClr val="FF0000"/>
                </a:solidFill>
                <a:ea typeface="+mn-ea"/>
              </a:rPr>
              <a:t>BW</a:t>
            </a:r>
            <a:r>
              <a:rPr lang="cs-CZ" altLang="cs-CZ" sz="1400" b="1" smtClean="0">
                <a:solidFill>
                  <a:srgbClr val="000000"/>
                </a:solidFill>
                <a:ea typeface="+mn-ea"/>
              </a:rPr>
              <a:t> 19.4/17.8</a:t>
            </a:r>
          </a:p>
          <a:p>
            <a:pPr eaLnBrk="1" hangingPunct="1"/>
            <a:r>
              <a:rPr lang="cs-CZ" altLang="cs-CZ" sz="1400" b="1" smtClean="0">
                <a:solidFill>
                  <a:srgbClr val="333399"/>
                </a:solidFill>
                <a:ea typeface="+mn-ea"/>
              </a:rPr>
              <a:t>     (20.7/18.0)</a:t>
            </a:r>
            <a:r>
              <a:rPr lang="cs-CZ" altLang="cs-CZ" sz="1200" b="1" smtClean="0">
                <a:solidFill>
                  <a:srgbClr val="000000"/>
                </a:solidFill>
                <a:ea typeface="+mn-ea"/>
              </a:rPr>
              <a:t>          </a:t>
            </a:r>
            <a:r>
              <a:rPr lang="cs-CZ" altLang="cs-CZ" sz="1600" b="1" smtClean="0">
                <a:solidFill>
                  <a:srgbClr val="000000"/>
                </a:solidFill>
                <a:ea typeface="+mn-ea"/>
              </a:rPr>
              <a:t> </a:t>
            </a:r>
          </a:p>
        </p:txBody>
      </p:sp>
      <p:sp>
        <p:nvSpPr>
          <p:cNvPr id="46089" name="AutoShape 9" descr="Šikmé cihly"/>
          <p:cNvSpPr>
            <a:spLocks noChangeArrowheads="1"/>
          </p:cNvSpPr>
          <p:nvPr/>
        </p:nvSpPr>
        <p:spPr bwMode="auto">
          <a:xfrm>
            <a:off x="5580063" y="3429000"/>
            <a:ext cx="1223962" cy="576263"/>
          </a:xfrm>
          <a:prstGeom prst="flowChartProcess">
            <a:avLst/>
          </a:prstGeom>
          <a:pattFill prst="diagBrick">
            <a:fgClr>
              <a:srgbClr val="F1CFAD"/>
            </a:fgClr>
            <a:bgClr>
              <a:schemeClr val="bg1"/>
            </a:bgClr>
          </a:pattFill>
          <a:ln w="127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cs-CZ" altLang="cs-CZ" sz="1400" b="1" smtClean="0">
              <a:solidFill>
                <a:srgbClr val="FF0000"/>
              </a:solidFill>
              <a:ea typeface="+mn-ea"/>
            </a:endParaRPr>
          </a:p>
          <a:p>
            <a:pPr eaLnBrk="1" hangingPunct="1"/>
            <a:r>
              <a:rPr lang="en-US" altLang="cs-CZ" sz="1400" b="1" smtClean="0">
                <a:solidFill>
                  <a:srgbClr val="FF0000"/>
                </a:solidFill>
                <a:ea typeface="+mn-ea"/>
              </a:rPr>
              <a:t>BS</a:t>
            </a:r>
            <a:r>
              <a:rPr lang="cs-CZ" altLang="cs-CZ" sz="1800" b="1" smtClean="0">
                <a:solidFill>
                  <a:srgbClr val="000000"/>
                </a:solidFill>
                <a:ea typeface="+mn-ea"/>
              </a:rPr>
              <a:t> </a:t>
            </a:r>
            <a:r>
              <a:rPr lang="cs-CZ" altLang="cs-CZ" sz="1400" b="1" smtClean="0">
                <a:solidFill>
                  <a:srgbClr val="000000"/>
                </a:solidFill>
                <a:ea typeface="+mn-ea"/>
              </a:rPr>
              <a:t>12.1/11.1</a:t>
            </a:r>
          </a:p>
          <a:p>
            <a:pPr eaLnBrk="1" hangingPunct="1"/>
            <a:r>
              <a:rPr lang="cs-CZ" altLang="cs-CZ" sz="1400" b="1" smtClean="0">
                <a:solidFill>
                  <a:srgbClr val="000000"/>
                </a:solidFill>
                <a:ea typeface="+mn-ea"/>
              </a:rPr>
              <a:t>  </a:t>
            </a:r>
            <a:r>
              <a:rPr lang="cs-CZ" altLang="cs-CZ" sz="1400" b="1" i="1" smtClean="0">
                <a:solidFill>
                  <a:srgbClr val="333399"/>
                </a:solidFill>
                <a:ea typeface="+mn-ea"/>
              </a:rPr>
              <a:t>(13.3/11.1)</a:t>
            </a:r>
          </a:p>
          <a:p>
            <a:pPr eaLnBrk="1" hangingPunct="1"/>
            <a:endParaRPr lang="cs-CZ" altLang="cs-CZ" sz="1200" b="1" i="1" smtClean="0">
              <a:solidFill>
                <a:srgbClr val="333399"/>
              </a:solidFill>
              <a:ea typeface="+mn-ea"/>
            </a:endParaRPr>
          </a:p>
        </p:txBody>
      </p:sp>
      <p:sp>
        <p:nvSpPr>
          <p:cNvPr id="46090" name="AutoShape 10"/>
          <p:cNvSpPr>
            <a:spLocks noChangeArrowheads="1"/>
          </p:cNvSpPr>
          <p:nvPr/>
        </p:nvSpPr>
        <p:spPr bwMode="auto">
          <a:xfrm>
            <a:off x="3924300" y="2636838"/>
            <a:ext cx="1079500" cy="576262"/>
          </a:xfrm>
          <a:prstGeom prst="flowChartProcess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cs-CZ" altLang="cs-CZ" sz="1800" smtClean="0">
              <a:solidFill>
                <a:srgbClr val="000000"/>
              </a:solidFill>
              <a:ea typeface="+mn-ea"/>
            </a:endParaRPr>
          </a:p>
          <a:p>
            <a:pPr eaLnBrk="1" hangingPunct="1"/>
            <a:r>
              <a:rPr lang="en-US" altLang="cs-CZ" sz="1400" b="1" smtClean="0">
                <a:solidFill>
                  <a:srgbClr val="000000"/>
                </a:solidFill>
                <a:ea typeface="+mn-ea"/>
              </a:rPr>
              <a:t>Cf</a:t>
            </a:r>
            <a:r>
              <a:rPr lang="cs-CZ" altLang="cs-CZ" sz="1400" b="1" smtClean="0">
                <a:solidFill>
                  <a:srgbClr val="000000"/>
                </a:solidFill>
                <a:ea typeface="+mn-ea"/>
              </a:rPr>
              <a:t>  9.6 /10.2</a:t>
            </a:r>
          </a:p>
          <a:p>
            <a:pPr eaLnBrk="1" hangingPunct="1"/>
            <a:r>
              <a:rPr lang="cs-CZ" altLang="cs-CZ" sz="1400" b="1" smtClean="0">
                <a:solidFill>
                  <a:srgbClr val="000000"/>
                </a:solidFill>
                <a:ea typeface="+mn-ea"/>
              </a:rPr>
              <a:t>     </a:t>
            </a:r>
            <a:r>
              <a:rPr lang="cs-CZ" altLang="cs-CZ" sz="1400" b="1" i="1" smtClean="0">
                <a:solidFill>
                  <a:srgbClr val="333399"/>
                </a:solidFill>
                <a:ea typeface="+mn-ea"/>
              </a:rPr>
              <a:t>(9.6/10.2)</a:t>
            </a:r>
          </a:p>
          <a:p>
            <a:pPr eaLnBrk="1" hangingPunct="1"/>
            <a:endParaRPr lang="cs-CZ" altLang="cs-CZ" sz="1400" b="1" smtClean="0">
              <a:solidFill>
                <a:srgbClr val="FF0000"/>
              </a:solidFill>
              <a:ea typeface="+mn-ea"/>
            </a:endParaRPr>
          </a:p>
        </p:txBody>
      </p:sp>
      <p:sp>
        <p:nvSpPr>
          <p:cNvPr id="46091" name="AutoShape 11" descr="Šikmé cihly"/>
          <p:cNvSpPr>
            <a:spLocks noChangeArrowheads="1"/>
          </p:cNvSpPr>
          <p:nvPr/>
        </p:nvSpPr>
        <p:spPr bwMode="auto">
          <a:xfrm>
            <a:off x="3924300" y="1484313"/>
            <a:ext cx="1079500" cy="576262"/>
          </a:xfrm>
          <a:prstGeom prst="flowChartProcess">
            <a:avLst/>
          </a:prstGeom>
          <a:pattFill prst="diagBrick">
            <a:fgClr>
              <a:srgbClr val="CCECFF"/>
            </a:fgClr>
            <a:bgClr>
              <a:schemeClr val="bg1"/>
            </a:bgClr>
          </a:patt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cs-CZ" altLang="cs-CZ" sz="1400" b="1" smtClean="0">
              <a:solidFill>
                <a:srgbClr val="333399"/>
              </a:solidFill>
              <a:ea typeface="+mn-ea"/>
            </a:endParaRPr>
          </a:p>
          <a:p>
            <a:pPr algn="ctr" eaLnBrk="1" hangingPunct="1"/>
            <a:r>
              <a:rPr lang="en-US" altLang="cs-CZ" sz="1400" b="1" smtClean="0">
                <a:solidFill>
                  <a:srgbClr val="333399"/>
                </a:solidFill>
                <a:ea typeface="+mn-ea"/>
              </a:rPr>
              <a:t>Cw</a:t>
            </a:r>
            <a:r>
              <a:rPr lang="cs-CZ" altLang="cs-CZ" sz="1400" b="1" smtClean="0">
                <a:solidFill>
                  <a:srgbClr val="FF0000"/>
                </a:solidFill>
                <a:ea typeface="+mn-ea"/>
              </a:rPr>
              <a:t> </a:t>
            </a:r>
            <a:r>
              <a:rPr lang="cs-CZ" altLang="cs-CZ" sz="1400" b="1" smtClean="0">
                <a:solidFill>
                  <a:srgbClr val="000000"/>
                </a:solidFill>
                <a:ea typeface="+mn-ea"/>
              </a:rPr>
              <a:t>0.6 / 1.4</a:t>
            </a:r>
          </a:p>
          <a:p>
            <a:pPr algn="ctr" eaLnBrk="1" hangingPunct="1"/>
            <a:r>
              <a:rPr lang="cs-CZ" altLang="cs-CZ" sz="1400" b="1" i="1" smtClean="0">
                <a:solidFill>
                  <a:srgbClr val="333399"/>
                </a:solidFill>
                <a:ea typeface="+mn-ea"/>
              </a:rPr>
              <a:t>     (0.4/1.4)</a:t>
            </a:r>
          </a:p>
          <a:p>
            <a:pPr algn="ctr" eaLnBrk="1" hangingPunct="1"/>
            <a:endParaRPr lang="cs-CZ" altLang="cs-CZ" sz="1400" b="1" i="1" smtClean="0">
              <a:solidFill>
                <a:srgbClr val="333399"/>
              </a:solidFill>
              <a:ea typeface="+mn-ea"/>
            </a:endParaRPr>
          </a:p>
        </p:txBody>
      </p:sp>
      <p:sp>
        <p:nvSpPr>
          <p:cNvPr id="46092" name="AutoShape 12"/>
          <p:cNvSpPr>
            <a:spLocks noChangeArrowheads="1"/>
          </p:cNvSpPr>
          <p:nvPr/>
        </p:nvSpPr>
        <p:spPr bwMode="auto">
          <a:xfrm>
            <a:off x="3995738" y="3933825"/>
            <a:ext cx="1079500" cy="576263"/>
          </a:xfrm>
          <a:prstGeom prst="flowChartProcess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cs-CZ" sz="1400" b="1" smtClean="0">
                <a:solidFill>
                  <a:srgbClr val="000000"/>
                </a:solidFill>
                <a:ea typeface="+mn-ea"/>
              </a:rPr>
              <a:t>Cs</a:t>
            </a:r>
            <a:r>
              <a:rPr lang="cs-CZ" altLang="cs-CZ" sz="1600" b="1" smtClean="0">
                <a:solidFill>
                  <a:srgbClr val="000000"/>
                </a:solidFill>
                <a:ea typeface="+mn-ea"/>
              </a:rPr>
              <a:t>  </a:t>
            </a:r>
            <a:r>
              <a:rPr lang="cs-CZ" altLang="cs-CZ" sz="1200" b="1" smtClean="0">
                <a:solidFill>
                  <a:srgbClr val="000000"/>
                </a:solidFill>
                <a:ea typeface="+mn-ea"/>
              </a:rPr>
              <a:t>0.4 / 0.4</a:t>
            </a:r>
          </a:p>
          <a:p>
            <a:pPr eaLnBrk="1" hangingPunct="1"/>
            <a:r>
              <a:rPr lang="cs-CZ" altLang="cs-CZ" sz="1200" b="1" smtClean="0">
                <a:solidFill>
                  <a:srgbClr val="000000"/>
                </a:solidFill>
                <a:ea typeface="+mn-ea"/>
              </a:rPr>
              <a:t>       </a:t>
            </a:r>
            <a:r>
              <a:rPr lang="cs-CZ" altLang="cs-CZ" sz="1200" b="1" i="1" smtClean="0">
                <a:solidFill>
                  <a:srgbClr val="333399"/>
                </a:solidFill>
                <a:ea typeface="+mn-ea"/>
              </a:rPr>
              <a:t>(0.6/0.4)</a:t>
            </a:r>
            <a:r>
              <a:rPr lang="cs-CZ" altLang="cs-CZ" sz="1600" smtClean="0">
                <a:solidFill>
                  <a:srgbClr val="000000"/>
                </a:solidFill>
                <a:ea typeface="+mn-ea"/>
              </a:rPr>
              <a:t> </a:t>
            </a:r>
          </a:p>
        </p:txBody>
      </p:sp>
      <p:sp>
        <p:nvSpPr>
          <p:cNvPr id="46093" name="AutoShape 13" descr="Šikmé cihly"/>
          <p:cNvSpPr>
            <a:spLocks noChangeArrowheads="1"/>
          </p:cNvSpPr>
          <p:nvPr/>
        </p:nvSpPr>
        <p:spPr bwMode="auto">
          <a:xfrm>
            <a:off x="7308850" y="1989138"/>
            <a:ext cx="1150938" cy="576262"/>
          </a:xfrm>
          <a:prstGeom prst="flowChartProcess">
            <a:avLst/>
          </a:prstGeom>
          <a:pattFill prst="diagBrick">
            <a:fgClr>
              <a:srgbClr val="F1CFAD"/>
            </a:fgClr>
            <a:bgClr>
              <a:schemeClr val="bg1"/>
            </a:bgClr>
          </a:pattFill>
          <a:ln w="127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cs-CZ" sz="1400" b="1" smtClean="0">
                <a:solidFill>
                  <a:srgbClr val="FF0000"/>
                </a:solidFill>
                <a:ea typeface="+mn-ea"/>
              </a:rPr>
              <a:t>Aw</a:t>
            </a:r>
            <a:r>
              <a:rPr lang="cs-CZ" altLang="cs-CZ" sz="1800" b="1" smtClean="0">
                <a:solidFill>
                  <a:srgbClr val="000000"/>
                </a:solidFill>
                <a:ea typeface="+mn-ea"/>
              </a:rPr>
              <a:t> </a:t>
            </a:r>
            <a:r>
              <a:rPr lang="cs-CZ" altLang="cs-CZ" sz="1400" b="1" smtClean="0">
                <a:solidFill>
                  <a:srgbClr val="000000"/>
                </a:solidFill>
                <a:ea typeface="+mn-ea"/>
              </a:rPr>
              <a:t>14.4/12.6</a:t>
            </a:r>
          </a:p>
          <a:p>
            <a:pPr eaLnBrk="1" hangingPunct="1"/>
            <a:r>
              <a:rPr lang="cs-CZ" altLang="cs-CZ" sz="1400" b="1" smtClean="0">
                <a:solidFill>
                  <a:srgbClr val="000000"/>
                </a:solidFill>
                <a:ea typeface="+mn-ea"/>
              </a:rPr>
              <a:t>   </a:t>
            </a:r>
            <a:r>
              <a:rPr lang="cs-CZ" altLang="cs-CZ" sz="1400" b="1" i="1" smtClean="0">
                <a:solidFill>
                  <a:srgbClr val="333399"/>
                </a:solidFill>
                <a:ea typeface="+mn-ea"/>
              </a:rPr>
              <a:t>(14.8/12.4)</a:t>
            </a:r>
            <a:r>
              <a:rPr lang="cs-CZ" altLang="cs-CZ" sz="1400" b="1" smtClean="0">
                <a:solidFill>
                  <a:srgbClr val="000000"/>
                </a:solidFill>
                <a:ea typeface="+mn-ea"/>
              </a:rPr>
              <a:t> </a:t>
            </a:r>
          </a:p>
        </p:txBody>
      </p:sp>
      <p:sp>
        <p:nvSpPr>
          <p:cNvPr id="46094" name="Text Box 14"/>
          <p:cNvSpPr txBox="1">
            <a:spLocks noChangeArrowheads="1"/>
          </p:cNvSpPr>
          <p:nvPr/>
        </p:nvSpPr>
        <p:spPr bwMode="auto">
          <a:xfrm>
            <a:off x="539750" y="2852738"/>
            <a:ext cx="4968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1200" b="1" smtClean="0">
                <a:solidFill>
                  <a:srgbClr val="000000"/>
                </a:solidFill>
                <a:ea typeface="+mn-ea"/>
              </a:rPr>
              <a:t>  0.5</a:t>
            </a:r>
          </a:p>
          <a:p>
            <a:pPr eaLnBrk="1" hangingPunct="1"/>
            <a:r>
              <a:rPr lang="cs-CZ" altLang="cs-CZ" sz="1200" b="1" i="1" smtClean="0">
                <a:solidFill>
                  <a:srgbClr val="333399"/>
                </a:solidFill>
                <a:ea typeface="+mn-ea"/>
              </a:rPr>
              <a:t>(0.8)</a:t>
            </a:r>
          </a:p>
        </p:txBody>
      </p:sp>
      <p:sp>
        <p:nvSpPr>
          <p:cNvPr id="46095" name="Line 15"/>
          <p:cNvSpPr>
            <a:spLocks noChangeShapeType="1"/>
          </p:cNvSpPr>
          <p:nvPr/>
        </p:nvSpPr>
        <p:spPr bwMode="auto">
          <a:xfrm>
            <a:off x="971550" y="2420938"/>
            <a:ext cx="0" cy="10795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096" name="Text Box 19"/>
          <p:cNvSpPr txBox="1">
            <a:spLocks noChangeArrowheads="1"/>
          </p:cNvSpPr>
          <p:nvPr/>
        </p:nvSpPr>
        <p:spPr bwMode="auto">
          <a:xfrm>
            <a:off x="1331913" y="3068638"/>
            <a:ext cx="4968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1200" b="1" smtClean="0">
                <a:solidFill>
                  <a:srgbClr val="000000"/>
                </a:solidFill>
                <a:ea typeface="+mn-ea"/>
              </a:rPr>
              <a:t> 2.6</a:t>
            </a:r>
            <a:r>
              <a:rPr lang="cs-CZ" altLang="cs-CZ" sz="1200" b="1" smtClean="0">
                <a:solidFill>
                  <a:srgbClr val="333399"/>
                </a:solidFill>
                <a:ea typeface="+mn-ea"/>
              </a:rPr>
              <a:t> </a:t>
            </a:r>
          </a:p>
          <a:p>
            <a:pPr eaLnBrk="1" hangingPunct="1"/>
            <a:r>
              <a:rPr lang="cs-CZ" altLang="cs-CZ" sz="1200" b="1" i="1" smtClean="0">
                <a:solidFill>
                  <a:srgbClr val="333399"/>
                </a:solidFill>
                <a:ea typeface="+mn-ea"/>
              </a:rPr>
              <a:t>(3.2</a:t>
            </a:r>
            <a:r>
              <a:rPr lang="cs-CZ" altLang="cs-CZ" sz="1200" b="1" i="1" smtClean="0">
                <a:solidFill>
                  <a:srgbClr val="000000"/>
                </a:solidFill>
                <a:ea typeface="+mn-ea"/>
              </a:rPr>
              <a:t>)</a:t>
            </a:r>
          </a:p>
        </p:txBody>
      </p:sp>
      <p:sp>
        <p:nvSpPr>
          <p:cNvPr id="46097" name="Line 20"/>
          <p:cNvSpPr>
            <a:spLocks noChangeShapeType="1"/>
          </p:cNvSpPr>
          <p:nvPr/>
        </p:nvSpPr>
        <p:spPr bwMode="auto">
          <a:xfrm flipV="1">
            <a:off x="8243888" y="2565400"/>
            <a:ext cx="0" cy="792163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098" name="Text Box 21"/>
          <p:cNvSpPr txBox="1">
            <a:spLocks noChangeArrowheads="1"/>
          </p:cNvSpPr>
          <p:nvPr/>
        </p:nvSpPr>
        <p:spPr bwMode="auto">
          <a:xfrm>
            <a:off x="8172450" y="2852738"/>
            <a:ext cx="444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1000" b="1" smtClean="0">
                <a:solidFill>
                  <a:srgbClr val="000000"/>
                </a:solidFill>
                <a:ea typeface="+mn-ea"/>
              </a:rPr>
              <a:t> 0.5</a:t>
            </a:r>
          </a:p>
          <a:p>
            <a:pPr eaLnBrk="1" hangingPunct="1"/>
            <a:r>
              <a:rPr lang="cs-CZ" altLang="cs-CZ" sz="1000" b="1" i="1" smtClean="0">
                <a:solidFill>
                  <a:srgbClr val="333399"/>
                </a:solidFill>
                <a:ea typeface="+mn-ea"/>
              </a:rPr>
              <a:t>(0.7)</a:t>
            </a:r>
          </a:p>
        </p:txBody>
      </p:sp>
      <p:sp>
        <p:nvSpPr>
          <p:cNvPr id="46099" name="Line 22"/>
          <p:cNvSpPr>
            <a:spLocks noChangeShapeType="1"/>
          </p:cNvSpPr>
          <p:nvPr/>
        </p:nvSpPr>
        <p:spPr bwMode="auto">
          <a:xfrm>
            <a:off x="7667625" y="2565400"/>
            <a:ext cx="0" cy="792163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00" name="Text Box 23"/>
          <p:cNvSpPr txBox="1">
            <a:spLocks noChangeArrowheads="1"/>
          </p:cNvSpPr>
          <p:nvPr/>
        </p:nvSpPr>
        <p:spPr bwMode="auto">
          <a:xfrm>
            <a:off x="7596188" y="2924175"/>
            <a:ext cx="444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1000" b="1" smtClean="0">
                <a:solidFill>
                  <a:srgbClr val="000000"/>
                </a:solidFill>
                <a:ea typeface="+mn-ea"/>
              </a:rPr>
              <a:t> 0.4</a:t>
            </a:r>
          </a:p>
          <a:p>
            <a:pPr eaLnBrk="1" hangingPunct="1"/>
            <a:r>
              <a:rPr lang="cs-CZ" altLang="cs-CZ" sz="1000" b="1" i="1" smtClean="0">
                <a:solidFill>
                  <a:srgbClr val="333399"/>
                </a:solidFill>
                <a:ea typeface="+mn-ea"/>
              </a:rPr>
              <a:t>(0.5)</a:t>
            </a:r>
          </a:p>
        </p:txBody>
      </p:sp>
      <p:sp>
        <p:nvSpPr>
          <p:cNvPr id="46101" name="Line 24"/>
          <p:cNvSpPr>
            <a:spLocks noChangeShapeType="1"/>
          </p:cNvSpPr>
          <p:nvPr/>
        </p:nvSpPr>
        <p:spPr bwMode="auto">
          <a:xfrm>
            <a:off x="5003800" y="3068638"/>
            <a:ext cx="2520950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02" name="Line 25"/>
          <p:cNvSpPr>
            <a:spLocks noChangeShapeType="1"/>
          </p:cNvSpPr>
          <p:nvPr/>
        </p:nvSpPr>
        <p:spPr bwMode="auto">
          <a:xfrm>
            <a:off x="7524750" y="3068638"/>
            <a:ext cx="0" cy="288925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03" name="Text Box 26"/>
          <p:cNvSpPr txBox="1">
            <a:spLocks noChangeArrowheads="1"/>
          </p:cNvSpPr>
          <p:nvPr/>
        </p:nvSpPr>
        <p:spPr bwMode="auto">
          <a:xfrm>
            <a:off x="7092950" y="2708275"/>
            <a:ext cx="444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1000" b="1" smtClean="0">
                <a:solidFill>
                  <a:srgbClr val="000000"/>
                </a:solidFill>
                <a:ea typeface="+mn-ea"/>
              </a:rPr>
              <a:t> 0.2</a:t>
            </a:r>
          </a:p>
          <a:p>
            <a:pPr eaLnBrk="1" hangingPunct="1"/>
            <a:r>
              <a:rPr lang="cs-CZ" altLang="cs-CZ" sz="1000" b="1" i="1" smtClean="0">
                <a:solidFill>
                  <a:srgbClr val="333399"/>
                </a:solidFill>
                <a:ea typeface="+mn-ea"/>
              </a:rPr>
              <a:t>(0.4)</a:t>
            </a:r>
          </a:p>
        </p:txBody>
      </p:sp>
      <p:sp>
        <p:nvSpPr>
          <p:cNvPr id="46104" name="Line 27"/>
          <p:cNvSpPr>
            <a:spLocks noChangeShapeType="1"/>
          </p:cNvSpPr>
          <p:nvPr/>
        </p:nvSpPr>
        <p:spPr bwMode="auto">
          <a:xfrm>
            <a:off x="1763713" y="1628775"/>
            <a:ext cx="2873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05" name="Line 28"/>
          <p:cNvSpPr>
            <a:spLocks noChangeShapeType="1"/>
          </p:cNvSpPr>
          <p:nvPr/>
        </p:nvSpPr>
        <p:spPr bwMode="auto">
          <a:xfrm>
            <a:off x="2627313" y="2060575"/>
            <a:ext cx="0" cy="5762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06" name="Text Box 29"/>
          <p:cNvSpPr txBox="1">
            <a:spLocks noChangeArrowheads="1"/>
          </p:cNvSpPr>
          <p:nvPr/>
        </p:nvSpPr>
        <p:spPr bwMode="auto">
          <a:xfrm>
            <a:off x="1979613" y="2205038"/>
            <a:ext cx="75088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1200" b="1" smtClean="0">
                <a:solidFill>
                  <a:srgbClr val="000000"/>
                </a:solidFill>
                <a:ea typeface="+mn-ea"/>
              </a:rPr>
              <a:t>5.4</a:t>
            </a:r>
            <a:r>
              <a:rPr lang="cs-CZ" altLang="cs-CZ" sz="1200" b="1" smtClean="0">
                <a:solidFill>
                  <a:srgbClr val="333399"/>
                </a:solidFill>
                <a:ea typeface="+mn-ea"/>
              </a:rPr>
              <a:t>/(9.9)</a:t>
            </a:r>
          </a:p>
        </p:txBody>
      </p:sp>
      <p:sp>
        <p:nvSpPr>
          <p:cNvPr id="46107" name="Line 30"/>
          <p:cNvSpPr>
            <a:spLocks noChangeShapeType="1"/>
          </p:cNvSpPr>
          <p:nvPr/>
        </p:nvSpPr>
        <p:spPr bwMode="auto">
          <a:xfrm flipH="1">
            <a:off x="1908175" y="1916113"/>
            <a:ext cx="142875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08" name="Line 31"/>
          <p:cNvSpPr>
            <a:spLocks noChangeShapeType="1"/>
          </p:cNvSpPr>
          <p:nvPr/>
        </p:nvSpPr>
        <p:spPr bwMode="auto">
          <a:xfrm>
            <a:off x="1908175" y="4149725"/>
            <a:ext cx="215900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09" name="Text Box 32"/>
          <p:cNvSpPr txBox="1">
            <a:spLocks noChangeArrowheads="1"/>
          </p:cNvSpPr>
          <p:nvPr/>
        </p:nvSpPr>
        <p:spPr bwMode="auto">
          <a:xfrm>
            <a:off x="1835150" y="3500438"/>
            <a:ext cx="4968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1200" b="1" smtClean="0">
                <a:solidFill>
                  <a:srgbClr val="000000"/>
                </a:solidFill>
                <a:ea typeface="+mn-ea"/>
              </a:rPr>
              <a:t> 0.3</a:t>
            </a:r>
          </a:p>
          <a:p>
            <a:pPr eaLnBrk="1" hangingPunct="1"/>
            <a:r>
              <a:rPr lang="cs-CZ" altLang="cs-CZ" sz="1200" b="1" i="1" smtClean="0">
                <a:solidFill>
                  <a:srgbClr val="333399"/>
                </a:solidFill>
                <a:ea typeface="+mn-ea"/>
              </a:rPr>
              <a:t>(0.6)</a:t>
            </a:r>
          </a:p>
        </p:txBody>
      </p:sp>
      <p:sp>
        <p:nvSpPr>
          <p:cNvPr id="46110" name="Line 36"/>
          <p:cNvSpPr>
            <a:spLocks noChangeShapeType="1"/>
          </p:cNvSpPr>
          <p:nvPr/>
        </p:nvSpPr>
        <p:spPr bwMode="auto">
          <a:xfrm>
            <a:off x="2484438" y="3213100"/>
            <a:ext cx="0" cy="7207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11" name="Text Box 37"/>
          <p:cNvSpPr txBox="1">
            <a:spLocks noChangeArrowheads="1"/>
          </p:cNvSpPr>
          <p:nvPr/>
        </p:nvSpPr>
        <p:spPr bwMode="auto">
          <a:xfrm>
            <a:off x="2411413" y="3213100"/>
            <a:ext cx="7508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1200" b="1" smtClean="0">
                <a:solidFill>
                  <a:srgbClr val="000000"/>
                </a:solidFill>
                <a:ea typeface="+mn-ea"/>
              </a:rPr>
              <a:t>2.4</a:t>
            </a:r>
            <a:r>
              <a:rPr lang="cs-CZ" altLang="cs-CZ" sz="1200" b="1" smtClean="0">
                <a:solidFill>
                  <a:srgbClr val="333399"/>
                </a:solidFill>
                <a:ea typeface="+mn-ea"/>
              </a:rPr>
              <a:t>/(</a:t>
            </a:r>
            <a:r>
              <a:rPr lang="cs-CZ" altLang="cs-CZ" sz="1200" b="1" i="1" smtClean="0">
                <a:solidFill>
                  <a:srgbClr val="333399"/>
                </a:solidFill>
                <a:ea typeface="+mn-ea"/>
              </a:rPr>
              <a:t>3.5)</a:t>
            </a:r>
          </a:p>
        </p:txBody>
      </p:sp>
      <p:sp>
        <p:nvSpPr>
          <p:cNvPr id="46112" name="Line 38"/>
          <p:cNvSpPr>
            <a:spLocks noChangeShapeType="1"/>
          </p:cNvSpPr>
          <p:nvPr/>
        </p:nvSpPr>
        <p:spPr bwMode="auto">
          <a:xfrm>
            <a:off x="3132138" y="2781300"/>
            <a:ext cx="7921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13" name="Text Box 39"/>
          <p:cNvSpPr txBox="1">
            <a:spLocks noChangeArrowheads="1"/>
          </p:cNvSpPr>
          <p:nvPr/>
        </p:nvSpPr>
        <p:spPr bwMode="auto">
          <a:xfrm>
            <a:off x="3132138" y="2420938"/>
            <a:ext cx="7143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1000" b="1" smtClean="0">
                <a:solidFill>
                  <a:srgbClr val="000000"/>
                </a:solidFill>
                <a:ea typeface="+mn-ea"/>
              </a:rPr>
              <a:t>0.3</a:t>
            </a:r>
            <a:r>
              <a:rPr lang="cs-CZ" altLang="cs-CZ" sz="1200" b="1" smtClean="0">
                <a:solidFill>
                  <a:srgbClr val="000000"/>
                </a:solidFill>
                <a:ea typeface="+mn-ea"/>
              </a:rPr>
              <a:t>/</a:t>
            </a:r>
            <a:r>
              <a:rPr lang="cs-CZ" altLang="cs-CZ" sz="1200" b="1" i="1" smtClean="0">
                <a:solidFill>
                  <a:srgbClr val="333399"/>
                </a:solidFill>
                <a:ea typeface="+mn-ea"/>
              </a:rPr>
              <a:t>(1.3)</a:t>
            </a:r>
          </a:p>
        </p:txBody>
      </p:sp>
      <p:sp>
        <p:nvSpPr>
          <p:cNvPr id="46114" name="Line 40"/>
          <p:cNvSpPr>
            <a:spLocks noChangeShapeType="1"/>
          </p:cNvSpPr>
          <p:nvPr/>
        </p:nvSpPr>
        <p:spPr bwMode="auto">
          <a:xfrm>
            <a:off x="3132138" y="3141663"/>
            <a:ext cx="144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15" name="Line 41"/>
          <p:cNvSpPr>
            <a:spLocks noChangeShapeType="1"/>
          </p:cNvSpPr>
          <p:nvPr/>
        </p:nvSpPr>
        <p:spPr bwMode="auto">
          <a:xfrm>
            <a:off x="3276600" y="3141663"/>
            <a:ext cx="0" cy="1582737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16" name="Line 42"/>
          <p:cNvSpPr>
            <a:spLocks noChangeShapeType="1"/>
          </p:cNvSpPr>
          <p:nvPr/>
        </p:nvSpPr>
        <p:spPr bwMode="auto">
          <a:xfrm flipV="1">
            <a:off x="5795963" y="4005263"/>
            <a:ext cx="0" cy="719137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17" name="Text Box 43"/>
          <p:cNvSpPr txBox="1">
            <a:spLocks noChangeArrowheads="1"/>
          </p:cNvSpPr>
          <p:nvPr/>
        </p:nvSpPr>
        <p:spPr bwMode="auto">
          <a:xfrm>
            <a:off x="4716463" y="4724400"/>
            <a:ext cx="7143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1000" b="1" smtClean="0">
                <a:solidFill>
                  <a:srgbClr val="000000"/>
                </a:solidFill>
                <a:ea typeface="+mn-ea"/>
              </a:rPr>
              <a:t>0.4</a:t>
            </a:r>
            <a:r>
              <a:rPr lang="cs-CZ" altLang="cs-CZ" sz="1200" b="1" smtClean="0">
                <a:solidFill>
                  <a:srgbClr val="333399"/>
                </a:solidFill>
                <a:ea typeface="+mn-ea"/>
              </a:rPr>
              <a:t>/</a:t>
            </a:r>
            <a:r>
              <a:rPr lang="cs-CZ" altLang="cs-CZ" sz="1200" b="1" i="1" smtClean="0">
                <a:solidFill>
                  <a:srgbClr val="333399"/>
                </a:solidFill>
                <a:ea typeface="+mn-ea"/>
              </a:rPr>
              <a:t>(0.9)</a:t>
            </a:r>
          </a:p>
        </p:txBody>
      </p:sp>
      <p:sp>
        <p:nvSpPr>
          <p:cNvPr id="46118" name="Line 44"/>
          <p:cNvSpPr>
            <a:spLocks noChangeShapeType="1"/>
          </p:cNvSpPr>
          <p:nvPr/>
        </p:nvSpPr>
        <p:spPr bwMode="auto">
          <a:xfrm>
            <a:off x="6588125" y="4005263"/>
            <a:ext cx="0" cy="287337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19" name="Line 45"/>
          <p:cNvSpPr>
            <a:spLocks noChangeShapeType="1"/>
          </p:cNvSpPr>
          <p:nvPr/>
        </p:nvSpPr>
        <p:spPr bwMode="auto">
          <a:xfrm flipH="1">
            <a:off x="8459788" y="2205038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20" name="Text Box 46"/>
          <p:cNvSpPr txBox="1">
            <a:spLocks noChangeArrowheads="1"/>
          </p:cNvSpPr>
          <p:nvPr/>
        </p:nvSpPr>
        <p:spPr bwMode="auto">
          <a:xfrm>
            <a:off x="7740650" y="4292600"/>
            <a:ext cx="496888" cy="41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900" smtClean="0">
                <a:solidFill>
                  <a:srgbClr val="000000"/>
                </a:solidFill>
                <a:ea typeface="+mn-ea"/>
              </a:rPr>
              <a:t> </a:t>
            </a:r>
            <a:r>
              <a:rPr lang="cs-CZ" altLang="cs-CZ" sz="900" b="1" smtClean="0">
                <a:solidFill>
                  <a:srgbClr val="000000"/>
                </a:solidFill>
                <a:ea typeface="+mn-ea"/>
              </a:rPr>
              <a:t>0.4</a:t>
            </a:r>
          </a:p>
          <a:p>
            <a:pPr eaLnBrk="1" hangingPunct="1"/>
            <a:r>
              <a:rPr lang="cs-CZ" altLang="cs-CZ" sz="1200" b="1" smtClean="0">
                <a:solidFill>
                  <a:srgbClr val="333399"/>
                </a:solidFill>
                <a:ea typeface="+mn-ea"/>
              </a:rPr>
              <a:t>(0.7)</a:t>
            </a:r>
          </a:p>
        </p:txBody>
      </p:sp>
      <p:sp>
        <p:nvSpPr>
          <p:cNvPr id="46121" name="Line 47"/>
          <p:cNvSpPr>
            <a:spLocks noChangeShapeType="1"/>
          </p:cNvSpPr>
          <p:nvPr/>
        </p:nvSpPr>
        <p:spPr bwMode="auto">
          <a:xfrm flipV="1">
            <a:off x="6372225" y="4005263"/>
            <a:ext cx="0" cy="10795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22" name="Text Box 48"/>
          <p:cNvSpPr txBox="1">
            <a:spLocks noChangeArrowheads="1"/>
          </p:cNvSpPr>
          <p:nvPr/>
        </p:nvSpPr>
        <p:spPr bwMode="auto">
          <a:xfrm>
            <a:off x="2411413" y="4581525"/>
            <a:ext cx="496887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1000" b="1" smtClean="0">
                <a:solidFill>
                  <a:srgbClr val="000000"/>
                </a:solidFill>
                <a:ea typeface="+mn-ea"/>
              </a:rPr>
              <a:t>  0.3</a:t>
            </a:r>
          </a:p>
          <a:p>
            <a:pPr eaLnBrk="1" hangingPunct="1"/>
            <a:r>
              <a:rPr lang="cs-CZ" altLang="cs-CZ" sz="1200" b="1" i="1" smtClean="0">
                <a:solidFill>
                  <a:srgbClr val="333399"/>
                </a:solidFill>
                <a:ea typeface="+mn-ea"/>
              </a:rPr>
              <a:t>(</a:t>
            </a:r>
            <a:r>
              <a:rPr lang="cs-CZ" altLang="cs-CZ" sz="1200" b="1" smtClean="0">
                <a:solidFill>
                  <a:srgbClr val="333399"/>
                </a:solidFill>
                <a:ea typeface="+mn-ea"/>
              </a:rPr>
              <a:t>0.6</a:t>
            </a:r>
            <a:r>
              <a:rPr lang="cs-CZ" altLang="cs-CZ" sz="1200" b="1" i="1" smtClean="0">
                <a:solidFill>
                  <a:srgbClr val="333399"/>
                </a:solidFill>
                <a:ea typeface="+mn-ea"/>
              </a:rPr>
              <a:t>)</a:t>
            </a:r>
          </a:p>
        </p:txBody>
      </p:sp>
      <p:sp>
        <p:nvSpPr>
          <p:cNvPr id="46123" name="Line 49"/>
          <p:cNvSpPr>
            <a:spLocks noChangeShapeType="1"/>
          </p:cNvSpPr>
          <p:nvPr/>
        </p:nvSpPr>
        <p:spPr bwMode="auto">
          <a:xfrm>
            <a:off x="3203575" y="4149725"/>
            <a:ext cx="792163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24" name="Text Box 50"/>
          <p:cNvSpPr txBox="1">
            <a:spLocks noChangeArrowheads="1"/>
          </p:cNvSpPr>
          <p:nvPr/>
        </p:nvSpPr>
        <p:spPr bwMode="auto">
          <a:xfrm>
            <a:off x="3276600" y="4149725"/>
            <a:ext cx="6540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1000" b="1" smtClean="0">
                <a:solidFill>
                  <a:srgbClr val="000000"/>
                </a:solidFill>
                <a:ea typeface="+mn-ea"/>
              </a:rPr>
              <a:t>0.1/</a:t>
            </a:r>
            <a:r>
              <a:rPr lang="cs-CZ" altLang="cs-CZ" sz="1000" b="1" i="1" smtClean="0">
                <a:solidFill>
                  <a:srgbClr val="333399"/>
                </a:solidFill>
                <a:ea typeface="+mn-ea"/>
              </a:rPr>
              <a:t>(</a:t>
            </a:r>
            <a:r>
              <a:rPr lang="cs-CZ" altLang="cs-CZ" sz="1000" b="1" smtClean="0">
                <a:solidFill>
                  <a:srgbClr val="333399"/>
                </a:solidFill>
                <a:ea typeface="+mn-ea"/>
              </a:rPr>
              <a:t>0.3</a:t>
            </a:r>
            <a:r>
              <a:rPr lang="cs-CZ" altLang="cs-CZ" sz="1000" b="1" i="1" smtClean="0">
                <a:solidFill>
                  <a:srgbClr val="333399"/>
                </a:solidFill>
                <a:ea typeface="+mn-ea"/>
              </a:rPr>
              <a:t>)</a:t>
            </a:r>
          </a:p>
        </p:txBody>
      </p:sp>
      <p:sp>
        <p:nvSpPr>
          <p:cNvPr id="46125" name="Line 51"/>
          <p:cNvSpPr>
            <a:spLocks noChangeShapeType="1"/>
          </p:cNvSpPr>
          <p:nvPr/>
        </p:nvSpPr>
        <p:spPr bwMode="auto">
          <a:xfrm flipV="1">
            <a:off x="2987675" y="3500438"/>
            <a:ext cx="0" cy="4333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26" name="Line 52"/>
          <p:cNvSpPr>
            <a:spLocks noChangeShapeType="1"/>
          </p:cNvSpPr>
          <p:nvPr/>
        </p:nvSpPr>
        <p:spPr bwMode="auto">
          <a:xfrm flipV="1">
            <a:off x="4211638" y="3213100"/>
            <a:ext cx="0" cy="2873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27" name="Text Box 53"/>
          <p:cNvSpPr txBox="1">
            <a:spLocks noChangeArrowheads="1"/>
          </p:cNvSpPr>
          <p:nvPr/>
        </p:nvSpPr>
        <p:spPr bwMode="auto">
          <a:xfrm>
            <a:off x="3348038" y="3213100"/>
            <a:ext cx="7508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1200" b="1" smtClean="0">
                <a:solidFill>
                  <a:srgbClr val="000000"/>
                </a:solidFill>
                <a:ea typeface="+mn-ea"/>
              </a:rPr>
              <a:t>1.8/</a:t>
            </a:r>
            <a:r>
              <a:rPr lang="cs-CZ" altLang="cs-CZ" sz="1200" b="1" i="1" smtClean="0">
                <a:solidFill>
                  <a:srgbClr val="333399"/>
                </a:solidFill>
                <a:ea typeface="+mn-ea"/>
              </a:rPr>
              <a:t>(</a:t>
            </a:r>
            <a:r>
              <a:rPr lang="cs-CZ" altLang="cs-CZ" sz="1200" b="1" smtClean="0">
                <a:solidFill>
                  <a:srgbClr val="333399"/>
                </a:solidFill>
                <a:ea typeface="+mn-ea"/>
              </a:rPr>
              <a:t>2.5</a:t>
            </a:r>
            <a:r>
              <a:rPr lang="cs-CZ" altLang="cs-CZ" sz="1200" b="1" i="1" smtClean="0">
                <a:solidFill>
                  <a:srgbClr val="333399"/>
                </a:solidFill>
                <a:ea typeface="+mn-ea"/>
              </a:rPr>
              <a:t>)</a:t>
            </a:r>
          </a:p>
        </p:txBody>
      </p:sp>
      <p:sp>
        <p:nvSpPr>
          <p:cNvPr id="46128" name="Line 54"/>
          <p:cNvSpPr>
            <a:spLocks noChangeShapeType="1"/>
          </p:cNvSpPr>
          <p:nvPr/>
        </p:nvSpPr>
        <p:spPr bwMode="auto">
          <a:xfrm flipH="1">
            <a:off x="7019925" y="2420938"/>
            <a:ext cx="2889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29" name="Line 55"/>
          <p:cNvSpPr>
            <a:spLocks noChangeShapeType="1"/>
          </p:cNvSpPr>
          <p:nvPr/>
        </p:nvSpPr>
        <p:spPr bwMode="auto">
          <a:xfrm flipH="1">
            <a:off x="6804025" y="3644900"/>
            <a:ext cx="2159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30" name="Text Box 56"/>
          <p:cNvSpPr txBox="1">
            <a:spLocks noChangeArrowheads="1"/>
          </p:cNvSpPr>
          <p:nvPr/>
        </p:nvSpPr>
        <p:spPr bwMode="auto">
          <a:xfrm>
            <a:off x="6659563" y="3068638"/>
            <a:ext cx="4968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1200" b="1" smtClean="0">
                <a:solidFill>
                  <a:srgbClr val="000000"/>
                </a:solidFill>
                <a:ea typeface="+mn-ea"/>
              </a:rPr>
              <a:t> 1.0</a:t>
            </a:r>
          </a:p>
          <a:p>
            <a:pPr eaLnBrk="1" hangingPunct="1"/>
            <a:r>
              <a:rPr lang="cs-CZ" altLang="cs-CZ" sz="1200" b="1" smtClean="0">
                <a:solidFill>
                  <a:srgbClr val="333399"/>
                </a:solidFill>
                <a:ea typeface="+mn-ea"/>
              </a:rPr>
              <a:t>(1.6)</a:t>
            </a:r>
          </a:p>
        </p:txBody>
      </p:sp>
      <p:sp>
        <p:nvSpPr>
          <p:cNvPr id="46131" name="Line 57"/>
          <p:cNvSpPr>
            <a:spLocks noChangeShapeType="1"/>
          </p:cNvSpPr>
          <p:nvPr/>
        </p:nvSpPr>
        <p:spPr bwMode="auto">
          <a:xfrm flipV="1">
            <a:off x="4787900" y="1268413"/>
            <a:ext cx="0" cy="2159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32" name="Line 58"/>
          <p:cNvSpPr>
            <a:spLocks noChangeShapeType="1"/>
          </p:cNvSpPr>
          <p:nvPr/>
        </p:nvSpPr>
        <p:spPr bwMode="auto">
          <a:xfrm>
            <a:off x="8243888" y="1268413"/>
            <a:ext cx="0" cy="720725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33" name="Text Box 59"/>
          <p:cNvSpPr txBox="1">
            <a:spLocks noChangeArrowheads="1"/>
          </p:cNvSpPr>
          <p:nvPr/>
        </p:nvSpPr>
        <p:spPr bwMode="auto">
          <a:xfrm>
            <a:off x="8172450" y="1268413"/>
            <a:ext cx="444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1000" b="1" smtClean="0">
                <a:solidFill>
                  <a:srgbClr val="000000"/>
                </a:solidFill>
                <a:ea typeface="+mn-ea"/>
              </a:rPr>
              <a:t> 0.8 </a:t>
            </a:r>
          </a:p>
          <a:p>
            <a:pPr eaLnBrk="1" hangingPunct="1"/>
            <a:r>
              <a:rPr lang="cs-CZ" altLang="cs-CZ" sz="1000" b="1" i="1" smtClean="0">
                <a:solidFill>
                  <a:srgbClr val="333399"/>
                </a:solidFill>
                <a:ea typeface="+mn-ea"/>
              </a:rPr>
              <a:t>(0.8)</a:t>
            </a:r>
          </a:p>
        </p:txBody>
      </p:sp>
      <p:sp>
        <p:nvSpPr>
          <p:cNvPr id="46134" name="Line 60"/>
          <p:cNvSpPr>
            <a:spLocks noChangeShapeType="1"/>
          </p:cNvSpPr>
          <p:nvPr/>
        </p:nvSpPr>
        <p:spPr bwMode="auto">
          <a:xfrm>
            <a:off x="5003800" y="2997200"/>
            <a:ext cx="18732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35" name="Line 61"/>
          <p:cNvSpPr>
            <a:spLocks noChangeShapeType="1"/>
          </p:cNvSpPr>
          <p:nvPr/>
        </p:nvSpPr>
        <p:spPr bwMode="auto">
          <a:xfrm>
            <a:off x="6877050" y="2276475"/>
            <a:ext cx="431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36" name="Text Box 62"/>
          <p:cNvSpPr txBox="1">
            <a:spLocks noChangeArrowheads="1"/>
          </p:cNvSpPr>
          <p:nvPr/>
        </p:nvSpPr>
        <p:spPr bwMode="auto">
          <a:xfrm>
            <a:off x="6804025" y="1700213"/>
            <a:ext cx="4968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1200" b="1" smtClean="0">
                <a:solidFill>
                  <a:srgbClr val="000000"/>
                </a:solidFill>
                <a:ea typeface="+mn-ea"/>
              </a:rPr>
              <a:t> 1.5</a:t>
            </a:r>
          </a:p>
          <a:p>
            <a:pPr eaLnBrk="1" hangingPunct="1"/>
            <a:r>
              <a:rPr lang="cs-CZ" altLang="cs-CZ" sz="1200" b="1" i="1" smtClean="0">
                <a:solidFill>
                  <a:srgbClr val="333399"/>
                </a:solidFill>
                <a:ea typeface="+mn-ea"/>
              </a:rPr>
              <a:t>(2.4)</a:t>
            </a:r>
          </a:p>
        </p:txBody>
      </p:sp>
      <p:sp>
        <p:nvSpPr>
          <p:cNvPr id="46137" name="Line 63"/>
          <p:cNvSpPr>
            <a:spLocks noChangeShapeType="1"/>
          </p:cNvSpPr>
          <p:nvPr/>
        </p:nvSpPr>
        <p:spPr bwMode="auto">
          <a:xfrm flipV="1">
            <a:off x="6372225" y="2565400"/>
            <a:ext cx="0" cy="863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38" name="Text Box 64"/>
          <p:cNvSpPr txBox="1">
            <a:spLocks noChangeArrowheads="1"/>
          </p:cNvSpPr>
          <p:nvPr/>
        </p:nvSpPr>
        <p:spPr bwMode="auto">
          <a:xfrm>
            <a:off x="5940425" y="2492375"/>
            <a:ext cx="647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1200" b="1" smtClean="0">
                <a:solidFill>
                  <a:srgbClr val="000000"/>
                </a:solidFill>
                <a:ea typeface="+mn-ea"/>
              </a:rPr>
              <a:t> 2.0</a:t>
            </a:r>
          </a:p>
          <a:p>
            <a:pPr eaLnBrk="1" hangingPunct="1"/>
            <a:r>
              <a:rPr lang="cs-CZ" altLang="cs-CZ" sz="1200" b="1" i="1" smtClean="0">
                <a:solidFill>
                  <a:srgbClr val="333399"/>
                </a:solidFill>
                <a:ea typeface="+mn-ea"/>
              </a:rPr>
              <a:t>(3.1)</a:t>
            </a:r>
          </a:p>
        </p:txBody>
      </p:sp>
      <p:sp>
        <p:nvSpPr>
          <p:cNvPr id="46139" name="Line 65"/>
          <p:cNvSpPr>
            <a:spLocks noChangeShapeType="1"/>
          </p:cNvSpPr>
          <p:nvPr/>
        </p:nvSpPr>
        <p:spPr bwMode="auto">
          <a:xfrm>
            <a:off x="5867400" y="2565400"/>
            <a:ext cx="0" cy="8636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40" name="Text Box 66"/>
          <p:cNvSpPr txBox="1">
            <a:spLocks noChangeArrowheads="1"/>
          </p:cNvSpPr>
          <p:nvPr/>
        </p:nvSpPr>
        <p:spPr bwMode="auto">
          <a:xfrm>
            <a:off x="5508625" y="2565400"/>
            <a:ext cx="444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1000" smtClean="0">
                <a:solidFill>
                  <a:srgbClr val="000000"/>
                </a:solidFill>
                <a:ea typeface="+mn-ea"/>
              </a:rPr>
              <a:t> </a:t>
            </a:r>
            <a:r>
              <a:rPr lang="cs-CZ" altLang="cs-CZ" sz="1000" b="1" smtClean="0">
                <a:solidFill>
                  <a:srgbClr val="000000"/>
                </a:solidFill>
                <a:ea typeface="+mn-ea"/>
              </a:rPr>
              <a:t>0.5</a:t>
            </a:r>
          </a:p>
          <a:p>
            <a:pPr eaLnBrk="1" hangingPunct="1"/>
            <a:r>
              <a:rPr lang="cs-CZ" altLang="cs-CZ" sz="1000" b="1" smtClean="0">
                <a:solidFill>
                  <a:srgbClr val="333399"/>
                </a:solidFill>
                <a:ea typeface="+mn-ea"/>
              </a:rPr>
              <a:t>(0.7</a:t>
            </a:r>
            <a:r>
              <a:rPr lang="cs-CZ" altLang="cs-CZ" sz="1000" b="1" smtClean="0">
                <a:solidFill>
                  <a:srgbClr val="000000"/>
                </a:solidFill>
                <a:ea typeface="+mn-ea"/>
              </a:rPr>
              <a:t>)</a:t>
            </a:r>
          </a:p>
        </p:txBody>
      </p:sp>
      <p:sp>
        <p:nvSpPr>
          <p:cNvPr id="46141" name="Line 67"/>
          <p:cNvSpPr>
            <a:spLocks noChangeShapeType="1"/>
          </p:cNvSpPr>
          <p:nvPr/>
        </p:nvSpPr>
        <p:spPr bwMode="auto">
          <a:xfrm>
            <a:off x="5003800" y="1628775"/>
            <a:ext cx="288925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42" name="Text Box 68"/>
          <p:cNvSpPr txBox="1">
            <a:spLocks noChangeArrowheads="1"/>
          </p:cNvSpPr>
          <p:nvPr/>
        </p:nvSpPr>
        <p:spPr bwMode="auto">
          <a:xfrm>
            <a:off x="5219700" y="1412875"/>
            <a:ext cx="444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1000" b="1" smtClean="0">
                <a:solidFill>
                  <a:srgbClr val="000000"/>
                </a:solidFill>
                <a:ea typeface="+mn-ea"/>
              </a:rPr>
              <a:t> 0.2</a:t>
            </a:r>
          </a:p>
          <a:p>
            <a:pPr eaLnBrk="1" hangingPunct="1"/>
            <a:r>
              <a:rPr lang="cs-CZ" altLang="cs-CZ" sz="1000" b="1" i="1" smtClean="0">
                <a:solidFill>
                  <a:srgbClr val="333399"/>
                </a:solidFill>
                <a:ea typeface="+mn-ea"/>
              </a:rPr>
              <a:t>(0.3)</a:t>
            </a:r>
          </a:p>
        </p:txBody>
      </p:sp>
      <p:sp>
        <p:nvSpPr>
          <p:cNvPr id="46143" name="Line 69"/>
          <p:cNvSpPr>
            <a:spLocks noChangeShapeType="1"/>
          </p:cNvSpPr>
          <p:nvPr/>
        </p:nvSpPr>
        <p:spPr bwMode="auto">
          <a:xfrm>
            <a:off x="5292725" y="3573463"/>
            <a:ext cx="287338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44" name="Line 70"/>
          <p:cNvSpPr>
            <a:spLocks noChangeShapeType="1"/>
          </p:cNvSpPr>
          <p:nvPr/>
        </p:nvSpPr>
        <p:spPr bwMode="auto">
          <a:xfrm>
            <a:off x="4643438" y="3213100"/>
            <a:ext cx="0" cy="5032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45" name="Line 71"/>
          <p:cNvSpPr>
            <a:spLocks noChangeShapeType="1"/>
          </p:cNvSpPr>
          <p:nvPr/>
        </p:nvSpPr>
        <p:spPr bwMode="auto">
          <a:xfrm>
            <a:off x="4643438" y="3716338"/>
            <a:ext cx="9366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46" name="Text Box 72"/>
          <p:cNvSpPr txBox="1">
            <a:spLocks noChangeArrowheads="1"/>
          </p:cNvSpPr>
          <p:nvPr/>
        </p:nvSpPr>
        <p:spPr bwMode="auto">
          <a:xfrm>
            <a:off x="4572000" y="3429000"/>
            <a:ext cx="75088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1200" b="1" smtClean="0">
                <a:solidFill>
                  <a:srgbClr val="000000"/>
                </a:solidFill>
                <a:ea typeface="+mn-ea"/>
              </a:rPr>
              <a:t>1.1/</a:t>
            </a:r>
            <a:r>
              <a:rPr lang="cs-CZ" altLang="cs-CZ" sz="1200" b="1" i="1" smtClean="0">
                <a:solidFill>
                  <a:srgbClr val="333399"/>
                </a:solidFill>
                <a:ea typeface="+mn-ea"/>
              </a:rPr>
              <a:t>(1.7)</a:t>
            </a:r>
          </a:p>
        </p:txBody>
      </p:sp>
      <p:sp>
        <p:nvSpPr>
          <p:cNvPr id="46147" name="Line 78"/>
          <p:cNvSpPr>
            <a:spLocks noChangeShapeType="1"/>
          </p:cNvSpPr>
          <p:nvPr/>
        </p:nvSpPr>
        <p:spPr bwMode="auto">
          <a:xfrm>
            <a:off x="5076825" y="4365625"/>
            <a:ext cx="1150938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48" name="Text Box 79"/>
          <p:cNvSpPr txBox="1">
            <a:spLocks noChangeArrowheads="1"/>
          </p:cNvSpPr>
          <p:nvPr/>
        </p:nvSpPr>
        <p:spPr bwMode="auto">
          <a:xfrm>
            <a:off x="5076825" y="4175125"/>
            <a:ext cx="6540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1000" b="1" smtClean="0">
                <a:solidFill>
                  <a:srgbClr val="000000"/>
                </a:solidFill>
                <a:ea typeface="+mn-ea"/>
              </a:rPr>
              <a:t>0.1</a:t>
            </a:r>
            <a:r>
              <a:rPr lang="cs-CZ" altLang="cs-CZ" sz="1000" b="1" i="1" smtClean="0">
                <a:solidFill>
                  <a:srgbClr val="333399"/>
                </a:solidFill>
                <a:ea typeface="+mn-ea"/>
              </a:rPr>
              <a:t>/(0.2)</a:t>
            </a:r>
          </a:p>
        </p:txBody>
      </p:sp>
      <p:sp>
        <p:nvSpPr>
          <p:cNvPr id="46149" name="Line 80"/>
          <p:cNvSpPr>
            <a:spLocks noChangeShapeType="1"/>
          </p:cNvSpPr>
          <p:nvPr/>
        </p:nvSpPr>
        <p:spPr bwMode="auto">
          <a:xfrm flipV="1">
            <a:off x="4356100" y="2060575"/>
            <a:ext cx="0" cy="576263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50" name="Text Box 81"/>
          <p:cNvSpPr txBox="1">
            <a:spLocks noChangeArrowheads="1"/>
          </p:cNvSpPr>
          <p:nvPr/>
        </p:nvSpPr>
        <p:spPr bwMode="auto">
          <a:xfrm>
            <a:off x="3924300" y="2060575"/>
            <a:ext cx="444500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1200" b="1" smtClean="0">
                <a:solidFill>
                  <a:srgbClr val="000000"/>
                </a:solidFill>
                <a:ea typeface="+mn-ea"/>
              </a:rPr>
              <a:t> </a:t>
            </a:r>
            <a:r>
              <a:rPr lang="cs-CZ" altLang="cs-CZ" sz="1000" b="1" smtClean="0">
                <a:solidFill>
                  <a:srgbClr val="000000"/>
                </a:solidFill>
                <a:ea typeface="+mn-ea"/>
              </a:rPr>
              <a:t>0.1</a:t>
            </a:r>
          </a:p>
          <a:p>
            <a:pPr eaLnBrk="1" hangingPunct="1"/>
            <a:r>
              <a:rPr lang="cs-CZ" altLang="cs-CZ" sz="1000" b="1" i="1" smtClean="0">
                <a:solidFill>
                  <a:srgbClr val="333399"/>
                </a:solidFill>
                <a:ea typeface="+mn-ea"/>
              </a:rPr>
              <a:t>(0.2)</a:t>
            </a:r>
          </a:p>
        </p:txBody>
      </p:sp>
      <p:sp>
        <p:nvSpPr>
          <p:cNvPr id="46151" name="Line 82"/>
          <p:cNvSpPr>
            <a:spLocks noChangeShapeType="1"/>
          </p:cNvSpPr>
          <p:nvPr/>
        </p:nvSpPr>
        <p:spPr bwMode="auto">
          <a:xfrm>
            <a:off x="4572000" y="2060575"/>
            <a:ext cx="0" cy="576263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52" name="Text Box 83"/>
          <p:cNvSpPr txBox="1">
            <a:spLocks noChangeArrowheads="1"/>
          </p:cNvSpPr>
          <p:nvPr/>
        </p:nvSpPr>
        <p:spPr bwMode="auto">
          <a:xfrm>
            <a:off x="4572000" y="2301875"/>
            <a:ext cx="6540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1000" b="1" smtClean="0">
                <a:solidFill>
                  <a:srgbClr val="000000"/>
                </a:solidFill>
                <a:ea typeface="+mn-ea"/>
              </a:rPr>
              <a:t>0.1/</a:t>
            </a:r>
            <a:r>
              <a:rPr lang="cs-CZ" altLang="cs-CZ" sz="1000" b="1" i="1" smtClean="0">
                <a:solidFill>
                  <a:srgbClr val="333399"/>
                </a:solidFill>
                <a:ea typeface="+mn-ea"/>
              </a:rPr>
              <a:t>(0.1)</a:t>
            </a:r>
          </a:p>
        </p:txBody>
      </p:sp>
      <p:sp>
        <p:nvSpPr>
          <p:cNvPr id="46153" name="Line 84"/>
          <p:cNvSpPr>
            <a:spLocks noChangeShapeType="1"/>
          </p:cNvSpPr>
          <p:nvPr/>
        </p:nvSpPr>
        <p:spPr bwMode="auto">
          <a:xfrm>
            <a:off x="1619250" y="3716338"/>
            <a:ext cx="1444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54" name="Line 85"/>
          <p:cNvSpPr>
            <a:spLocks noChangeShapeType="1"/>
          </p:cNvSpPr>
          <p:nvPr/>
        </p:nvSpPr>
        <p:spPr bwMode="auto">
          <a:xfrm flipV="1">
            <a:off x="6227763" y="4005263"/>
            <a:ext cx="0" cy="360362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55" name="Line 86"/>
          <p:cNvSpPr>
            <a:spLocks noChangeShapeType="1"/>
          </p:cNvSpPr>
          <p:nvPr/>
        </p:nvSpPr>
        <p:spPr bwMode="auto">
          <a:xfrm>
            <a:off x="2484438" y="4508500"/>
            <a:ext cx="0" cy="576263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56" name="Line 87"/>
          <p:cNvSpPr>
            <a:spLocks noChangeShapeType="1"/>
          </p:cNvSpPr>
          <p:nvPr/>
        </p:nvSpPr>
        <p:spPr bwMode="auto">
          <a:xfrm>
            <a:off x="1908175" y="1916113"/>
            <a:ext cx="0" cy="2233612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57" name="Line 88"/>
          <p:cNvSpPr>
            <a:spLocks noChangeShapeType="1"/>
          </p:cNvSpPr>
          <p:nvPr/>
        </p:nvSpPr>
        <p:spPr bwMode="auto">
          <a:xfrm>
            <a:off x="4787900" y="1268413"/>
            <a:ext cx="3455988" cy="1587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58" name="Line 89"/>
          <p:cNvSpPr>
            <a:spLocks noChangeShapeType="1"/>
          </p:cNvSpPr>
          <p:nvPr/>
        </p:nvSpPr>
        <p:spPr bwMode="auto">
          <a:xfrm>
            <a:off x="8675688" y="2205038"/>
            <a:ext cx="0" cy="2087562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59" name="Line 90"/>
          <p:cNvSpPr>
            <a:spLocks noChangeShapeType="1"/>
          </p:cNvSpPr>
          <p:nvPr/>
        </p:nvSpPr>
        <p:spPr bwMode="auto">
          <a:xfrm>
            <a:off x="5292725" y="1628775"/>
            <a:ext cx="0" cy="1944688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60" name="Line 91"/>
          <p:cNvSpPr>
            <a:spLocks noChangeShapeType="1"/>
          </p:cNvSpPr>
          <p:nvPr/>
        </p:nvSpPr>
        <p:spPr bwMode="auto">
          <a:xfrm>
            <a:off x="2484438" y="5084763"/>
            <a:ext cx="3887787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61" name="Line 92"/>
          <p:cNvSpPr>
            <a:spLocks noChangeShapeType="1"/>
          </p:cNvSpPr>
          <p:nvPr/>
        </p:nvSpPr>
        <p:spPr bwMode="auto">
          <a:xfrm flipV="1">
            <a:off x="1763713" y="1628775"/>
            <a:ext cx="0" cy="20875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62" name="Line 93"/>
          <p:cNvSpPr>
            <a:spLocks noChangeShapeType="1"/>
          </p:cNvSpPr>
          <p:nvPr/>
        </p:nvSpPr>
        <p:spPr bwMode="auto">
          <a:xfrm>
            <a:off x="6877050" y="2276475"/>
            <a:ext cx="0" cy="7207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63" name="Line 95"/>
          <p:cNvSpPr>
            <a:spLocks noChangeShapeType="1"/>
          </p:cNvSpPr>
          <p:nvPr/>
        </p:nvSpPr>
        <p:spPr bwMode="auto">
          <a:xfrm>
            <a:off x="3276600" y="4724400"/>
            <a:ext cx="2519363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64" name="Line 96"/>
          <p:cNvSpPr>
            <a:spLocks noChangeShapeType="1"/>
          </p:cNvSpPr>
          <p:nvPr/>
        </p:nvSpPr>
        <p:spPr bwMode="auto">
          <a:xfrm>
            <a:off x="6588125" y="4292600"/>
            <a:ext cx="2087563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65" name="Line 97"/>
          <p:cNvSpPr>
            <a:spLocks noChangeShapeType="1"/>
          </p:cNvSpPr>
          <p:nvPr/>
        </p:nvSpPr>
        <p:spPr bwMode="auto">
          <a:xfrm>
            <a:off x="2987675" y="3500438"/>
            <a:ext cx="12239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66" name="Line 98"/>
          <p:cNvSpPr>
            <a:spLocks noChangeShapeType="1"/>
          </p:cNvSpPr>
          <p:nvPr/>
        </p:nvSpPr>
        <p:spPr bwMode="auto">
          <a:xfrm>
            <a:off x="7019925" y="2420938"/>
            <a:ext cx="0" cy="12239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67" name="Line 101"/>
          <p:cNvSpPr>
            <a:spLocks noChangeShapeType="1"/>
          </p:cNvSpPr>
          <p:nvPr/>
        </p:nvSpPr>
        <p:spPr bwMode="auto">
          <a:xfrm>
            <a:off x="4140200" y="2565400"/>
            <a:ext cx="0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68" name="Line 103"/>
          <p:cNvSpPr>
            <a:spLocks noChangeShapeType="1"/>
          </p:cNvSpPr>
          <p:nvPr/>
        </p:nvSpPr>
        <p:spPr bwMode="auto">
          <a:xfrm flipV="1">
            <a:off x="1331913" y="2924175"/>
            <a:ext cx="0" cy="576263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69" name="Line 104"/>
          <p:cNvSpPr>
            <a:spLocks noChangeShapeType="1"/>
          </p:cNvSpPr>
          <p:nvPr/>
        </p:nvSpPr>
        <p:spPr bwMode="auto">
          <a:xfrm>
            <a:off x="1331913" y="2924175"/>
            <a:ext cx="647700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sz="180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46170" name="Text Box 105"/>
          <p:cNvSpPr txBox="1">
            <a:spLocks noChangeArrowheads="1"/>
          </p:cNvSpPr>
          <p:nvPr/>
        </p:nvSpPr>
        <p:spPr bwMode="auto">
          <a:xfrm>
            <a:off x="1384300" y="2665413"/>
            <a:ext cx="4762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1200" b="1" i="1" smtClean="0">
                <a:solidFill>
                  <a:srgbClr val="333399"/>
                </a:solidFill>
                <a:latin typeface="Calibri" pitchFamily="34" charset="0"/>
                <a:ea typeface="+mn-ea"/>
              </a:rPr>
              <a:t>(0.5)</a:t>
            </a:r>
          </a:p>
        </p:txBody>
      </p:sp>
      <p:sp>
        <p:nvSpPr>
          <p:cNvPr id="93" name="Nadpis 1"/>
          <p:cNvSpPr txBox="1"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b="1" kern="0" smtClean="0">
                <a:solidFill>
                  <a:srgbClr val="FF0000"/>
                </a:solidFill>
              </a:rPr>
              <a:t>Changes between types</a:t>
            </a:r>
            <a:endParaRPr lang="cs-CZ" b="1" kern="0" dirty="0" smtClean="0">
              <a:solidFill>
                <a:srgbClr val="FF0000"/>
              </a:solidFill>
            </a:endParaRPr>
          </a:p>
        </p:txBody>
      </p:sp>
      <p:sp>
        <p:nvSpPr>
          <p:cNvPr id="94" name="Zástupný symbol pro obsah 9"/>
          <p:cNvSpPr txBox="1">
            <a:spLocks/>
          </p:cNvSpPr>
          <p:nvPr/>
        </p:nvSpPr>
        <p:spPr bwMode="auto">
          <a:xfrm>
            <a:off x="492125" y="5800725"/>
            <a:ext cx="8229600" cy="1012825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sz="1800" kern="0" dirty="0" smtClean="0">
                <a:solidFill>
                  <a:srgbClr val="000000"/>
                </a:solidFill>
              </a:rPr>
              <a:t>Changes  </a:t>
            </a:r>
            <a:r>
              <a:rPr lang="cs-CZ" sz="1800" kern="0" dirty="0" smtClean="0">
                <a:solidFill>
                  <a:srgbClr val="000000"/>
                </a:solidFill>
              </a:rPr>
              <a:t>2071-2100 </a:t>
            </a:r>
            <a:r>
              <a:rPr lang="en-US" sz="1800" kern="0" dirty="0" smtClean="0">
                <a:solidFill>
                  <a:srgbClr val="000000"/>
                </a:solidFill>
              </a:rPr>
              <a:t>vs. </a:t>
            </a:r>
            <a:r>
              <a:rPr lang="cs-CZ" sz="1800" kern="0" dirty="0" smtClean="0">
                <a:solidFill>
                  <a:srgbClr val="000000"/>
                </a:solidFill>
              </a:rPr>
              <a:t>1961-1990 </a:t>
            </a:r>
            <a:r>
              <a:rPr lang="en-US" sz="1800" kern="0" dirty="0" smtClean="0">
                <a:solidFill>
                  <a:srgbClr val="000000"/>
                </a:solidFill>
              </a:rPr>
              <a:t>under</a:t>
            </a:r>
            <a:r>
              <a:rPr lang="cs-CZ" sz="1800" kern="0" dirty="0" smtClean="0">
                <a:solidFill>
                  <a:srgbClr val="000000"/>
                </a:solidFill>
              </a:rPr>
              <a:t> RCP4.5</a:t>
            </a:r>
            <a:r>
              <a:rPr lang="en-US" sz="1800" kern="0" dirty="0" smtClean="0">
                <a:solidFill>
                  <a:srgbClr val="000000"/>
                </a:solidFill>
              </a:rPr>
              <a:t> (8.5)</a:t>
            </a:r>
            <a:r>
              <a:rPr lang="cs-CZ" sz="1800" kern="0" dirty="0" smtClean="0">
                <a:solidFill>
                  <a:srgbClr val="000000"/>
                </a:solidFill>
              </a:rPr>
              <a:t>   a/b   a</a:t>
            </a:r>
            <a:r>
              <a:rPr lang="en-US" sz="1800" kern="0" dirty="0" smtClean="0">
                <a:solidFill>
                  <a:srgbClr val="000000"/>
                </a:solidFill>
              </a:rPr>
              <a:t> </a:t>
            </a:r>
            <a:r>
              <a:rPr lang="cs-CZ" sz="1800" kern="0" dirty="0" smtClean="0">
                <a:solidFill>
                  <a:srgbClr val="000000"/>
                </a:solidFill>
              </a:rPr>
              <a:t>= 2071-2100, </a:t>
            </a:r>
            <a:r>
              <a:rPr lang="en-US" sz="1800" kern="0" dirty="0" smtClean="0">
                <a:solidFill>
                  <a:srgbClr val="000000"/>
                </a:solidFill>
              </a:rPr>
              <a:t>       </a:t>
            </a:r>
            <a:r>
              <a:rPr lang="cs-CZ" sz="1800" kern="0" dirty="0" smtClean="0">
                <a:solidFill>
                  <a:srgbClr val="000000"/>
                </a:solidFill>
              </a:rPr>
              <a:t>b =1961-1990, </a:t>
            </a:r>
            <a:r>
              <a:rPr lang="en-US" sz="1800" kern="0" dirty="0" smtClean="0">
                <a:solidFill>
                  <a:srgbClr val="000000"/>
                </a:solidFill>
              </a:rPr>
              <a:t>percentage of bigger changes,</a:t>
            </a:r>
          </a:p>
          <a:p>
            <a:pPr>
              <a:defRPr/>
            </a:pPr>
            <a:r>
              <a:rPr lang="en-US" sz="1800" kern="0" dirty="0" smtClean="0">
                <a:solidFill>
                  <a:srgbClr val="000000"/>
                </a:solidFill>
              </a:rPr>
              <a:t>Blue shaded and letters – decrease, red - increase</a:t>
            </a:r>
            <a:endParaRPr lang="cs-CZ" sz="1800" kern="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637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9" t="3741" r="4379" b="8459"/>
          <a:stretch>
            <a:fillRect/>
          </a:stretch>
        </p:blipFill>
        <p:spPr bwMode="auto">
          <a:xfrm>
            <a:off x="6073920" y="1468956"/>
            <a:ext cx="2730240" cy="2625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099" name="Group 1"/>
          <p:cNvGrpSpPr>
            <a:grpSpLocks/>
          </p:cNvGrpSpPr>
          <p:nvPr/>
        </p:nvGrpSpPr>
        <p:grpSpPr bwMode="auto">
          <a:xfrm>
            <a:off x="-437760" y="1247171"/>
            <a:ext cx="6606720" cy="5589227"/>
            <a:chOff x="457825" y="-103909"/>
            <a:chExt cx="8226804" cy="6961518"/>
          </a:xfrm>
        </p:grpSpPr>
        <p:sp>
          <p:nvSpPr>
            <p:cNvPr id="4107" name="CustomShape 1"/>
            <p:cNvSpPr>
              <a:spLocks noChangeArrowheads="1"/>
            </p:cNvSpPr>
            <p:nvPr/>
          </p:nvSpPr>
          <p:spPr bwMode="auto">
            <a:xfrm>
              <a:off x="457825" y="-34254"/>
              <a:ext cx="8226804" cy="1143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13244" hangingPunct="0">
                <a:lnSpc>
                  <a:spcPct val="93000"/>
                </a:lnSpc>
                <a:buClr>
                  <a:srgbClr val="000000"/>
                </a:buClr>
                <a:buSzPct val="100000"/>
              </a:pPr>
              <a:endParaRPr lang="cs-CZ" altLang="cs-CZ" sz="1600">
                <a:solidFill>
                  <a:prstClr val="black"/>
                </a:solidFill>
                <a:latin typeface="Arial" charset="0"/>
              </a:endParaRPr>
            </a:p>
          </p:txBody>
        </p:sp>
        <p:pic>
          <p:nvPicPr>
            <p:cNvPr id="4108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39" t="4967" r="15039" b="9947"/>
            <a:stretch>
              <a:fillRect/>
            </a:stretch>
          </p:blipFill>
          <p:spPr bwMode="auto">
            <a:xfrm>
              <a:off x="716973" y="-103909"/>
              <a:ext cx="7576121" cy="6961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9" name="CustomShape 2"/>
            <p:cNvSpPr>
              <a:spLocks noChangeArrowheads="1"/>
            </p:cNvSpPr>
            <p:nvPr/>
          </p:nvSpPr>
          <p:spPr bwMode="auto">
            <a:xfrm>
              <a:off x="4505033" y="894728"/>
              <a:ext cx="3263805" cy="474398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81638" tIns="53228" rIns="81638" bIns="40819"/>
            <a:lstStyle>
              <a:lvl1pPr defTabSz="1006475" eaLnBrk="0"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1pPr>
              <a:lvl2pPr defTabSz="1006475" eaLnBrk="0"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2pPr>
              <a:lvl3pPr defTabSz="1006475" eaLnBrk="0"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3pPr>
              <a:lvl4pPr defTabSz="1006475" eaLnBrk="0"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4pPr>
              <a:lvl5pPr defTabSz="1006475" eaLnBrk="0"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5pPr>
              <a:lvl6pPr marL="2513013" indent="-227013" defTabSz="1006475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6pPr>
              <a:lvl7pPr marL="2970213" indent="-227013" defTabSz="1006475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7pPr>
              <a:lvl8pPr marL="3427413" indent="-227013" defTabSz="1006475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8pPr>
              <a:lvl9pPr marL="3884613" indent="-227013" defTabSz="1006475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9pPr>
            </a:lstStyle>
            <a:p>
              <a:pPr eaLnBrk="1">
                <a:buFont typeface="Times New Roman" pitchFamily="18" charset="0"/>
                <a:buNone/>
              </a:pPr>
              <a:r>
                <a:rPr lang="cs-CZ" altLang="cs-CZ" sz="1600">
                  <a:solidFill>
                    <a:srgbClr val="FFFFFF"/>
                  </a:solidFill>
                  <a:cs typeface="DejaVu Sans" charset="0"/>
                </a:rPr>
                <a:t>Ec – boreální kontinentální</a:t>
              </a:r>
              <a:endParaRPr lang="cs-CZ" altLang="cs-CZ" sz="1600">
                <a:solidFill>
                  <a:srgbClr val="000000"/>
                </a:solidFill>
                <a:cs typeface="DejaVu Sans" charset="0"/>
              </a:endParaRPr>
            </a:p>
          </p:txBody>
        </p:sp>
        <p:sp>
          <p:nvSpPr>
            <p:cNvPr id="4110" name="CustomShape 3"/>
            <p:cNvSpPr>
              <a:spLocks noChangeArrowheads="1"/>
            </p:cNvSpPr>
            <p:nvPr/>
          </p:nvSpPr>
          <p:spPr bwMode="auto">
            <a:xfrm>
              <a:off x="5188184" y="2792766"/>
              <a:ext cx="2908653" cy="429087"/>
            </a:xfrm>
            <a:prstGeom prst="rect">
              <a:avLst/>
            </a:prstGeom>
            <a:solidFill>
              <a:srgbClr val="CC0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81638" tIns="53228" rIns="81638" bIns="40819"/>
            <a:lstStyle>
              <a:lvl1pPr defTabSz="1006475" eaLnBrk="0"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1pPr>
              <a:lvl2pPr defTabSz="1006475" eaLnBrk="0"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2pPr>
              <a:lvl3pPr defTabSz="1006475" eaLnBrk="0"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3pPr>
              <a:lvl4pPr defTabSz="1006475" eaLnBrk="0"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4pPr>
              <a:lvl5pPr defTabSz="1006475" eaLnBrk="0"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5pPr>
              <a:lvl6pPr marL="2513013" indent="-227013" defTabSz="1006475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6pPr>
              <a:lvl7pPr marL="2970213" indent="-227013" defTabSz="1006475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7pPr>
              <a:lvl8pPr marL="3427413" indent="-227013" defTabSz="1006475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8pPr>
              <a:lvl9pPr marL="3884613" indent="-227013" defTabSz="1006475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9pPr>
            </a:lstStyle>
            <a:p>
              <a:pPr eaLnBrk="1">
                <a:buFont typeface="Times New Roman" pitchFamily="18" charset="0"/>
                <a:buNone/>
              </a:pPr>
              <a:r>
                <a:rPr lang="cs-CZ" altLang="cs-CZ" sz="1600">
                  <a:solidFill>
                    <a:srgbClr val="FFFFFF"/>
                  </a:solidFill>
                  <a:cs typeface="DejaVu Sans" charset="0"/>
                </a:rPr>
                <a:t>Dc – mírné kontinentální</a:t>
              </a:r>
              <a:endParaRPr lang="cs-CZ" altLang="cs-CZ" sz="1600">
                <a:solidFill>
                  <a:srgbClr val="000000"/>
                </a:solidFill>
                <a:cs typeface="DejaVu Sans" charset="0"/>
              </a:endParaRPr>
            </a:p>
          </p:txBody>
        </p:sp>
        <p:sp>
          <p:nvSpPr>
            <p:cNvPr id="4111" name="CustomShape 4"/>
            <p:cNvSpPr>
              <a:spLocks noChangeArrowheads="1"/>
            </p:cNvSpPr>
            <p:nvPr/>
          </p:nvSpPr>
          <p:spPr bwMode="auto">
            <a:xfrm>
              <a:off x="1602550" y="3724735"/>
              <a:ext cx="2675435" cy="434158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81638" tIns="53228" rIns="81638" bIns="40819"/>
            <a:lstStyle>
              <a:lvl1pPr defTabSz="1006475" eaLnBrk="0"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1pPr>
              <a:lvl2pPr defTabSz="1006475" eaLnBrk="0"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2pPr>
              <a:lvl3pPr defTabSz="1006475" eaLnBrk="0"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3pPr>
              <a:lvl4pPr defTabSz="1006475" eaLnBrk="0"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4pPr>
              <a:lvl5pPr defTabSz="1006475" eaLnBrk="0"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5pPr>
              <a:lvl6pPr marL="2513013" indent="-227013" defTabSz="1006475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6pPr>
              <a:lvl7pPr marL="2970213" indent="-227013" defTabSz="1006475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7pPr>
              <a:lvl8pPr marL="3427413" indent="-227013" defTabSz="1006475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8pPr>
              <a:lvl9pPr marL="3884613" indent="-227013" defTabSz="1006475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9pPr>
            </a:lstStyle>
            <a:p>
              <a:pPr eaLnBrk="1">
                <a:buFont typeface="Times New Roman" pitchFamily="18" charset="0"/>
                <a:buNone/>
              </a:pPr>
              <a:r>
                <a:rPr lang="cs-CZ" altLang="cs-CZ" sz="1600">
                  <a:solidFill>
                    <a:srgbClr val="000000"/>
                  </a:solidFill>
                  <a:cs typeface="DejaVu Sans" charset="0"/>
                </a:rPr>
                <a:t>Do – mírné oceánické</a:t>
              </a:r>
            </a:p>
          </p:txBody>
        </p:sp>
        <p:sp>
          <p:nvSpPr>
            <p:cNvPr id="4112" name="CustomShape 5"/>
            <p:cNvSpPr>
              <a:spLocks noChangeArrowheads="1"/>
            </p:cNvSpPr>
            <p:nvPr/>
          </p:nvSpPr>
          <p:spPr bwMode="auto">
            <a:xfrm>
              <a:off x="1045289" y="4783111"/>
              <a:ext cx="2031592" cy="687873"/>
            </a:xfrm>
            <a:prstGeom prst="rect">
              <a:avLst/>
            </a:prstGeom>
            <a:solidFill>
              <a:srgbClr val="66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81638" tIns="53228" rIns="81638" bIns="40819"/>
            <a:lstStyle>
              <a:lvl1pPr defTabSz="1006475" eaLnBrk="0"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1pPr>
              <a:lvl2pPr defTabSz="1006475" eaLnBrk="0"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2pPr>
              <a:lvl3pPr defTabSz="1006475" eaLnBrk="0"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3pPr>
              <a:lvl4pPr defTabSz="1006475" eaLnBrk="0"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4pPr>
              <a:lvl5pPr defTabSz="1006475" eaLnBrk="0"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5pPr>
              <a:lvl6pPr marL="2513013" indent="-227013" defTabSz="1006475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6pPr>
              <a:lvl7pPr marL="2970213" indent="-227013" defTabSz="1006475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7pPr>
              <a:lvl8pPr marL="3427413" indent="-227013" defTabSz="1006475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8pPr>
              <a:lvl9pPr marL="3884613" indent="-227013" defTabSz="1006475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9pPr>
            </a:lstStyle>
            <a:p>
              <a:pPr eaLnBrk="1">
                <a:buFont typeface="Times New Roman" pitchFamily="18" charset="0"/>
                <a:buNone/>
              </a:pPr>
              <a:r>
                <a:rPr lang="cs-CZ" altLang="cs-CZ" sz="1600">
                  <a:solidFill>
                    <a:srgbClr val="000000"/>
                  </a:solidFill>
                  <a:cs typeface="DejaVu Sans" charset="0"/>
                </a:rPr>
                <a:t>Cf – subtropické</a:t>
              </a:r>
            </a:p>
            <a:p>
              <a:pPr eaLnBrk="1">
                <a:buFont typeface="Times New Roman" pitchFamily="18" charset="0"/>
                <a:buNone/>
              </a:pPr>
              <a:r>
                <a:rPr lang="cs-CZ" altLang="cs-CZ" sz="1600">
                  <a:solidFill>
                    <a:srgbClr val="000000"/>
                  </a:solidFill>
                  <a:cs typeface="DejaVu Sans" charset="0"/>
                </a:rPr>
                <a:t>         vlhké</a:t>
              </a:r>
            </a:p>
          </p:txBody>
        </p:sp>
        <p:sp>
          <p:nvSpPr>
            <p:cNvPr id="4113" name="CustomShape 6"/>
            <p:cNvSpPr>
              <a:spLocks noChangeArrowheads="1"/>
            </p:cNvSpPr>
            <p:nvPr/>
          </p:nvSpPr>
          <p:spPr bwMode="auto">
            <a:xfrm>
              <a:off x="2917409" y="6401090"/>
              <a:ext cx="2329074" cy="456519"/>
            </a:xfrm>
            <a:prstGeom prst="rect">
              <a:avLst/>
            </a:prstGeom>
            <a:solidFill>
              <a:srgbClr val="66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81638" tIns="53228" rIns="81638" bIns="40819"/>
            <a:lstStyle>
              <a:lvl1pPr defTabSz="1006475" eaLnBrk="0"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1pPr>
              <a:lvl2pPr defTabSz="1006475" eaLnBrk="0"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2pPr>
              <a:lvl3pPr defTabSz="1006475" eaLnBrk="0"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3pPr>
              <a:lvl4pPr defTabSz="1006475" eaLnBrk="0"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4pPr>
              <a:lvl5pPr defTabSz="1006475" eaLnBrk="0"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5pPr>
              <a:lvl6pPr marL="2513013" indent="-227013" defTabSz="1006475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6pPr>
              <a:lvl7pPr marL="2970213" indent="-227013" defTabSz="1006475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7pPr>
              <a:lvl8pPr marL="3427413" indent="-227013" defTabSz="1006475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8pPr>
              <a:lvl9pPr marL="3884613" indent="-227013" defTabSz="1006475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9pPr>
            </a:lstStyle>
            <a:p>
              <a:pPr eaLnBrk="1">
                <a:buFont typeface="Times New Roman" pitchFamily="18" charset="0"/>
                <a:buNone/>
              </a:pPr>
              <a:r>
                <a:rPr lang="cs-CZ" altLang="cs-CZ" sz="1600">
                  <a:solidFill>
                    <a:srgbClr val="000000"/>
                  </a:solidFill>
                  <a:cs typeface="DejaVu Sans" charset="0"/>
                </a:rPr>
                <a:t>Cs – středomořské</a:t>
              </a:r>
            </a:p>
          </p:txBody>
        </p:sp>
        <p:sp>
          <p:nvSpPr>
            <p:cNvPr id="4114" name="CustomShape 7"/>
            <p:cNvSpPr>
              <a:spLocks noChangeArrowheads="1"/>
            </p:cNvSpPr>
            <p:nvPr/>
          </p:nvSpPr>
          <p:spPr bwMode="auto">
            <a:xfrm>
              <a:off x="6655451" y="5346374"/>
              <a:ext cx="1260416" cy="405688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81638" tIns="53228" rIns="81638" bIns="40819"/>
            <a:lstStyle>
              <a:lvl1pPr defTabSz="1006475" eaLnBrk="0"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1pPr>
              <a:lvl2pPr defTabSz="1006475" eaLnBrk="0"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2pPr>
              <a:lvl3pPr defTabSz="1006475" eaLnBrk="0"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3pPr>
              <a:lvl4pPr defTabSz="1006475" eaLnBrk="0"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4pPr>
              <a:lvl5pPr defTabSz="1006475" eaLnBrk="0"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5pPr>
              <a:lvl6pPr marL="2513013" indent="-227013" defTabSz="1006475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6pPr>
              <a:lvl7pPr marL="2970213" indent="-227013" defTabSz="1006475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7pPr>
              <a:lvl8pPr marL="3427413" indent="-227013" defTabSz="1006475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8pPr>
              <a:lvl9pPr marL="3884613" indent="-227013" defTabSz="1006475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9pPr>
            </a:lstStyle>
            <a:p>
              <a:pPr eaLnBrk="1">
                <a:buFont typeface="Times New Roman" pitchFamily="18" charset="0"/>
                <a:buNone/>
              </a:pPr>
              <a:r>
                <a:rPr lang="cs-CZ" altLang="cs-CZ" sz="1600">
                  <a:solidFill>
                    <a:srgbClr val="000000"/>
                  </a:solidFill>
                  <a:cs typeface="DejaVu Sans" charset="0"/>
                </a:rPr>
                <a:t>BS – step</a:t>
              </a:r>
            </a:p>
          </p:txBody>
        </p:sp>
        <p:sp>
          <p:nvSpPr>
            <p:cNvPr id="4115" name="CustomShape 8"/>
            <p:cNvSpPr>
              <a:spLocks noChangeArrowheads="1"/>
            </p:cNvSpPr>
            <p:nvPr/>
          </p:nvSpPr>
          <p:spPr bwMode="auto">
            <a:xfrm>
              <a:off x="2612082" y="1555724"/>
              <a:ext cx="1503115" cy="360972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81638" tIns="53228" rIns="81638" bIns="40819"/>
            <a:lstStyle>
              <a:lvl1pPr defTabSz="1006475" eaLnBrk="0"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1pPr>
              <a:lvl2pPr defTabSz="1006475" eaLnBrk="0"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2pPr>
              <a:lvl3pPr defTabSz="1006475" eaLnBrk="0"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3pPr>
              <a:lvl4pPr defTabSz="1006475" eaLnBrk="0"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4pPr>
              <a:lvl5pPr defTabSz="1006475" eaLnBrk="0"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5pPr>
              <a:lvl6pPr marL="2513013" indent="-227013" defTabSz="1006475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6pPr>
              <a:lvl7pPr marL="2970213" indent="-227013" defTabSz="1006475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7pPr>
              <a:lvl8pPr marL="3427413" indent="-227013" defTabSz="1006475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8pPr>
              <a:lvl9pPr marL="3884613" indent="-227013" defTabSz="1006475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9pPr>
            </a:lstStyle>
            <a:p>
              <a:pPr eaLnBrk="1">
                <a:buFont typeface="Times New Roman" pitchFamily="18" charset="0"/>
                <a:buNone/>
              </a:pPr>
              <a:r>
                <a:rPr lang="cs-CZ" altLang="cs-CZ" sz="1600">
                  <a:solidFill>
                    <a:srgbClr val="000000"/>
                  </a:solidFill>
                  <a:cs typeface="DejaVu Sans" charset="0"/>
                </a:rPr>
                <a:t>Ft – tundra</a:t>
              </a:r>
            </a:p>
          </p:txBody>
        </p:sp>
        <p:sp>
          <p:nvSpPr>
            <p:cNvPr id="4116" name="Line 9"/>
            <p:cNvSpPr>
              <a:spLocks noChangeShapeType="1"/>
            </p:cNvSpPr>
            <p:nvPr/>
          </p:nvSpPr>
          <p:spPr bwMode="auto">
            <a:xfrm flipH="1" flipV="1">
              <a:off x="3560144" y="1890814"/>
              <a:ext cx="555054" cy="527005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413244" hangingPunct="0">
                <a:lnSpc>
                  <a:spcPct val="93000"/>
                </a:lnSpc>
                <a:buClr>
                  <a:srgbClr val="000000"/>
                </a:buClr>
                <a:buSzPct val="100000"/>
              </a:pPr>
              <a:endParaRPr lang="cs-CZ" sz="16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4117" name="Line 10"/>
            <p:cNvSpPr>
              <a:spLocks noChangeShapeType="1"/>
            </p:cNvSpPr>
            <p:nvPr/>
          </p:nvSpPr>
          <p:spPr bwMode="auto">
            <a:xfrm flipH="1" flipV="1">
              <a:off x="1696107" y="6244019"/>
              <a:ext cx="1222608" cy="28801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413244" hangingPunct="0">
                <a:lnSpc>
                  <a:spcPct val="93000"/>
                </a:lnSpc>
                <a:buClr>
                  <a:srgbClr val="000000"/>
                </a:buClr>
                <a:buSzPct val="100000"/>
              </a:pPr>
              <a:endParaRPr lang="cs-CZ" sz="16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4118" name="Line 11"/>
            <p:cNvSpPr>
              <a:spLocks noChangeShapeType="1"/>
            </p:cNvSpPr>
            <p:nvPr/>
          </p:nvSpPr>
          <p:spPr bwMode="auto">
            <a:xfrm flipV="1">
              <a:off x="5246483" y="6464441"/>
              <a:ext cx="305867" cy="63189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413244" hangingPunct="0">
                <a:lnSpc>
                  <a:spcPct val="93000"/>
                </a:lnSpc>
                <a:buClr>
                  <a:srgbClr val="000000"/>
                </a:buClr>
                <a:buSzPct val="100000"/>
              </a:pPr>
              <a:endParaRPr lang="cs-CZ" sz="16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4119" name="CustomShape 12"/>
            <p:cNvSpPr>
              <a:spLocks noChangeArrowheads="1"/>
            </p:cNvSpPr>
            <p:nvPr/>
          </p:nvSpPr>
          <p:spPr bwMode="auto">
            <a:xfrm>
              <a:off x="1045289" y="2351856"/>
              <a:ext cx="2868364" cy="372207"/>
            </a:xfrm>
            <a:prstGeom prst="rect">
              <a:avLst/>
            </a:prstGeom>
            <a:solidFill>
              <a:srgbClr val="99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81638" tIns="53228" rIns="81638" bIns="40819"/>
            <a:lstStyle>
              <a:lvl1pPr defTabSz="1006475" eaLnBrk="0"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1pPr>
              <a:lvl2pPr defTabSz="1006475" eaLnBrk="0"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2pPr>
              <a:lvl3pPr defTabSz="1006475" eaLnBrk="0"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3pPr>
              <a:lvl4pPr defTabSz="1006475" eaLnBrk="0"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4pPr>
              <a:lvl5pPr defTabSz="1006475" eaLnBrk="0"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5pPr>
              <a:lvl6pPr marL="2513013" indent="-227013" defTabSz="1006475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6pPr>
              <a:lvl7pPr marL="2970213" indent="-227013" defTabSz="1006475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7pPr>
              <a:lvl8pPr marL="3427413" indent="-227013" defTabSz="1006475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8pPr>
              <a:lvl9pPr marL="3884613" indent="-227013" defTabSz="1006475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defRPr>
                  <a:solidFill>
                    <a:schemeClr val="tx1"/>
                  </a:solidFill>
                  <a:latin typeface="Arial" charset="0"/>
                  <a:ea typeface="Droid Sans Fallback" charset="0"/>
                  <a:cs typeface="Droid Sans Fallback" charset="0"/>
                </a:defRPr>
              </a:lvl9pPr>
            </a:lstStyle>
            <a:p>
              <a:pPr eaLnBrk="1">
                <a:buFont typeface="Times New Roman" pitchFamily="18" charset="0"/>
                <a:buNone/>
              </a:pPr>
              <a:r>
                <a:rPr lang="cs-CZ" altLang="cs-CZ" sz="1600">
                  <a:solidFill>
                    <a:srgbClr val="FFFFFF"/>
                  </a:solidFill>
                  <a:cs typeface="DejaVu Sans" charset="0"/>
                </a:rPr>
                <a:t>Ec – boreální oceánické</a:t>
              </a:r>
              <a:endParaRPr lang="cs-CZ" altLang="cs-CZ" sz="1600">
                <a:solidFill>
                  <a:srgbClr val="000000"/>
                </a:solidFill>
                <a:cs typeface="DejaVu Sans" charset="0"/>
              </a:endParaRPr>
            </a:p>
          </p:txBody>
        </p:sp>
        <p:sp>
          <p:nvSpPr>
            <p:cNvPr id="4120" name="Line 13"/>
            <p:cNvSpPr>
              <a:spLocks noChangeShapeType="1"/>
            </p:cNvSpPr>
            <p:nvPr/>
          </p:nvSpPr>
          <p:spPr bwMode="auto">
            <a:xfrm flipH="1" flipV="1">
              <a:off x="2480810" y="2664038"/>
              <a:ext cx="459458" cy="276589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413244" hangingPunct="0">
                <a:lnSpc>
                  <a:spcPct val="93000"/>
                </a:lnSpc>
                <a:buClr>
                  <a:srgbClr val="000000"/>
                </a:buClr>
                <a:buSzPct val="100000"/>
              </a:pPr>
              <a:endParaRPr lang="cs-CZ" sz="16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4121" name="Line 14"/>
            <p:cNvSpPr>
              <a:spLocks noChangeShapeType="1"/>
            </p:cNvSpPr>
            <p:nvPr/>
          </p:nvSpPr>
          <p:spPr bwMode="auto">
            <a:xfrm flipV="1">
              <a:off x="7355710" y="4415331"/>
              <a:ext cx="741127" cy="931042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413244" hangingPunct="0">
                <a:lnSpc>
                  <a:spcPct val="93000"/>
                </a:lnSpc>
                <a:buClr>
                  <a:srgbClr val="000000"/>
                </a:buClr>
                <a:buSzPct val="100000"/>
              </a:pPr>
              <a:endParaRPr lang="cs-CZ" sz="160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4100" name="CustomShape 15"/>
          <p:cNvSpPr>
            <a:spLocks noChangeArrowheads="1"/>
          </p:cNvSpPr>
          <p:nvPr/>
        </p:nvSpPr>
        <p:spPr bwMode="auto">
          <a:xfrm>
            <a:off x="0" y="1"/>
            <a:ext cx="9144000" cy="6192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7" tIns="45702" rIns="91407" bIns="45702" anchor="ctr"/>
          <a:lstStyle>
            <a:lvl1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1pPr>
            <a:lvl2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2pPr>
            <a:lvl3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3pPr>
            <a:lvl4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4pPr>
            <a:lvl5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5pPr>
            <a:lvl6pPr marL="25130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6pPr>
            <a:lvl7pPr marL="29702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7pPr>
            <a:lvl8pPr marL="34274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8pPr>
            <a:lvl9pPr marL="38846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9pPr>
          </a:lstStyle>
          <a:p>
            <a:pPr eaLnBrk="1">
              <a:buFont typeface="Times New Roman" pitchFamily="18" charset="0"/>
              <a:buNone/>
            </a:pPr>
            <a:r>
              <a:rPr lang="cs-CZ" altLang="cs-CZ" sz="3600" b="1">
                <a:solidFill>
                  <a:srgbClr val="000000"/>
                </a:solidFill>
                <a:cs typeface="DejaVu Sans" charset="0"/>
              </a:rPr>
              <a:t>Klimatická klasifikace Köppen-Trewartha</a:t>
            </a:r>
            <a:endParaRPr lang="cs-CZ" altLang="cs-CZ" sz="1600">
              <a:solidFill>
                <a:srgbClr val="000000"/>
              </a:solidFill>
              <a:cs typeface="DejaVu Sans" charset="0"/>
            </a:endParaRPr>
          </a:p>
        </p:txBody>
      </p:sp>
      <p:sp>
        <p:nvSpPr>
          <p:cNvPr id="4101" name="TextBox 2"/>
          <p:cNvSpPr txBox="1">
            <a:spLocks noChangeArrowheads="1"/>
          </p:cNvSpPr>
          <p:nvPr/>
        </p:nvSpPr>
        <p:spPr bwMode="auto">
          <a:xfrm>
            <a:off x="123840" y="626467"/>
            <a:ext cx="8896320" cy="846178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0" tIns="45706" rIns="91410" bIns="45706">
            <a:spAutoFit/>
          </a:bodyPr>
          <a:lstStyle>
            <a:lvl1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1pPr>
            <a:lvl2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2pPr>
            <a:lvl3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3pPr>
            <a:lvl4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4pPr>
            <a:lvl5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5pPr>
            <a:lvl6pPr marL="25130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6pPr>
            <a:lvl7pPr marL="29702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7pPr>
            <a:lvl8pPr marL="34274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8pPr>
            <a:lvl9pPr marL="38846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9pPr>
          </a:lstStyle>
          <a:p>
            <a:pPr algn="just" eaLnBrk="1">
              <a:buFont typeface="Times New Roman" pitchFamily="18" charset="0"/>
              <a:buNone/>
            </a:pPr>
            <a:r>
              <a:rPr lang="en-US" altLang="cs-CZ" sz="1600">
                <a:solidFill>
                  <a:srgbClr val="000000"/>
                </a:solidFill>
                <a:cs typeface="DejaVu Sans" charset="0"/>
              </a:rPr>
              <a:t>Klasifikac</a:t>
            </a:r>
            <a:r>
              <a:rPr lang="cs-CZ" altLang="cs-CZ" sz="1600">
                <a:solidFill>
                  <a:srgbClr val="000000"/>
                </a:solidFill>
                <a:cs typeface="DejaVu Sans" charset="0"/>
              </a:rPr>
              <a:t>e integrují vyhodnocení více základních klimatických proměnných a jejich statistik. Dávají do souvislosti klima s typickou vegetací. Jsou tedy vhodným nástrojem pro vyhodnocení modelových výstupů včetně dopadů klimatické změny.</a:t>
            </a:r>
          </a:p>
        </p:txBody>
      </p:sp>
      <p:pic>
        <p:nvPicPr>
          <p:cNvPr id="4102" name="Picture 2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3" t="4733" r="4156" b="7732"/>
          <a:stretch>
            <a:fillRect/>
          </a:stretch>
        </p:blipFill>
        <p:spPr bwMode="auto">
          <a:xfrm>
            <a:off x="6055200" y="4177879"/>
            <a:ext cx="2769120" cy="2671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3" name="TextBox 24"/>
          <p:cNvSpPr txBox="1">
            <a:spLocks noChangeArrowheads="1"/>
          </p:cNvSpPr>
          <p:nvPr/>
        </p:nvSpPr>
        <p:spPr bwMode="auto">
          <a:xfrm>
            <a:off x="6363360" y="3691109"/>
            <a:ext cx="2354400" cy="846178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0" tIns="45706" rIns="91410" bIns="45706">
            <a:spAutoFit/>
          </a:bodyPr>
          <a:lstStyle>
            <a:lvl1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1pPr>
            <a:lvl2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2pPr>
            <a:lvl3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3pPr>
            <a:lvl4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4pPr>
            <a:lvl5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5pPr>
            <a:lvl6pPr marL="25130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6pPr>
            <a:lvl7pPr marL="29702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7pPr>
            <a:lvl8pPr marL="34274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8pPr>
            <a:lvl9pPr marL="38846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9pPr>
          </a:lstStyle>
          <a:p>
            <a:pPr algn="just" eaLnBrk="1">
              <a:buFont typeface="Times New Roman" pitchFamily="18" charset="0"/>
              <a:buNone/>
            </a:pPr>
            <a:r>
              <a:rPr lang="en-US" altLang="cs-CZ" sz="1600">
                <a:solidFill>
                  <a:srgbClr val="000000"/>
                </a:solidFill>
                <a:cs typeface="DejaVu Sans" charset="0"/>
              </a:rPr>
              <a:t>Projekce 2006-2100 </a:t>
            </a:r>
            <a:r>
              <a:rPr lang="cs-CZ" altLang="cs-CZ" sz="1600">
                <a:solidFill>
                  <a:srgbClr val="000000"/>
                </a:solidFill>
                <a:cs typeface="DejaVu Sans" charset="0"/>
              </a:rPr>
              <a:t>z globálních modelů projektu CMIP5</a:t>
            </a:r>
          </a:p>
        </p:txBody>
      </p:sp>
      <p:sp>
        <p:nvSpPr>
          <p:cNvPr id="4104" name="CustomShape 7"/>
          <p:cNvSpPr>
            <a:spLocks noChangeArrowheads="1"/>
          </p:cNvSpPr>
          <p:nvPr/>
        </p:nvSpPr>
        <p:spPr bwMode="auto">
          <a:xfrm>
            <a:off x="7364160" y="6323704"/>
            <a:ext cx="408960" cy="24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614" tIns="53211" rIns="81614" bIns="40806"/>
          <a:lstStyle>
            <a:lvl1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1pPr>
            <a:lvl2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2pPr>
            <a:lvl3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3pPr>
            <a:lvl4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4pPr>
            <a:lvl5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5pPr>
            <a:lvl6pPr marL="25130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6pPr>
            <a:lvl7pPr marL="29702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7pPr>
            <a:lvl8pPr marL="34274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8pPr>
            <a:lvl9pPr marL="38846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9pPr>
          </a:lstStyle>
          <a:p>
            <a:pPr eaLnBrk="1">
              <a:buFont typeface="Times New Roman" pitchFamily="18" charset="0"/>
              <a:buNone/>
            </a:pPr>
            <a:r>
              <a:rPr lang="en-US" altLang="cs-CZ" sz="1600" b="1">
                <a:solidFill>
                  <a:srgbClr val="000000"/>
                </a:solidFill>
                <a:cs typeface="DejaVu Sans" charset="0"/>
              </a:rPr>
              <a:t>Dc</a:t>
            </a:r>
            <a:endParaRPr lang="cs-CZ" altLang="cs-CZ" sz="1600" b="1">
              <a:solidFill>
                <a:srgbClr val="000000"/>
              </a:solidFill>
              <a:cs typeface="DejaVu Sans" charset="0"/>
            </a:endParaRPr>
          </a:p>
        </p:txBody>
      </p:sp>
      <p:sp>
        <p:nvSpPr>
          <p:cNvPr id="4105" name="CustomShape 7"/>
          <p:cNvSpPr>
            <a:spLocks noChangeArrowheads="1"/>
          </p:cNvSpPr>
          <p:nvPr/>
        </p:nvSpPr>
        <p:spPr bwMode="auto">
          <a:xfrm>
            <a:off x="7286400" y="1486236"/>
            <a:ext cx="410400" cy="24770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614" tIns="53211" rIns="81614" bIns="40806"/>
          <a:lstStyle>
            <a:lvl1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1pPr>
            <a:lvl2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2pPr>
            <a:lvl3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3pPr>
            <a:lvl4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4pPr>
            <a:lvl5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5pPr>
            <a:lvl6pPr marL="25130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6pPr>
            <a:lvl7pPr marL="29702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7pPr>
            <a:lvl8pPr marL="34274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8pPr>
            <a:lvl9pPr marL="38846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9pPr>
          </a:lstStyle>
          <a:p>
            <a:pPr eaLnBrk="1">
              <a:buFont typeface="Times New Roman" pitchFamily="18" charset="0"/>
              <a:buNone/>
            </a:pPr>
            <a:r>
              <a:rPr lang="en-US" altLang="cs-CZ" sz="1600" b="1">
                <a:solidFill>
                  <a:srgbClr val="000000"/>
                </a:solidFill>
                <a:cs typeface="DejaVu Sans" charset="0"/>
              </a:rPr>
              <a:t>Ft</a:t>
            </a:r>
            <a:endParaRPr lang="cs-CZ" altLang="cs-CZ" sz="1600" b="1">
              <a:solidFill>
                <a:srgbClr val="000000"/>
              </a:solidFill>
              <a:cs typeface="DejaVu Sans" charset="0"/>
            </a:endParaRPr>
          </a:p>
        </p:txBody>
      </p:sp>
      <p:sp>
        <p:nvSpPr>
          <p:cNvPr id="4106" name="TextBox 3"/>
          <p:cNvSpPr txBox="1">
            <a:spLocks noChangeArrowheads="1"/>
          </p:cNvSpPr>
          <p:nvPr/>
        </p:nvSpPr>
        <p:spPr bwMode="auto">
          <a:xfrm>
            <a:off x="5682240" y="1247172"/>
            <a:ext cx="3378059" cy="317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936" tIns="41469" rIns="82936" bIns="41469">
            <a:spAutoFit/>
          </a:bodyPr>
          <a:lstStyle/>
          <a:p>
            <a:pPr defTabSz="413244" hangingPunct="0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en-US" altLang="cs-CZ" sz="1600">
                <a:solidFill>
                  <a:prstClr val="black"/>
                </a:solidFill>
                <a:latin typeface="Arial" charset="0"/>
              </a:rPr>
              <a:t>Belda et al., CR, 2014, 2015, 2016</a:t>
            </a:r>
            <a:endParaRPr lang="cs-CZ" altLang="cs-CZ" sz="160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9436753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33" t="9155" r="15033" b="9941"/>
          <a:stretch>
            <a:fillRect/>
          </a:stretch>
        </p:blipFill>
        <p:spPr bwMode="auto">
          <a:xfrm>
            <a:off x="-25920" y="1146362"/>
            <a:ext cx="3012480" cy="261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33" t="9155" r="15033" b="9941"/>
          <a:stretch>
            <a:fillRect/>
          </a:stretch>
        </p:blipFill>
        <p:spPr bwMode="auto">
          <a:xfrm>
            <a:off x="3052800" y="1146362"/>
            <a:ext cx="3012480" cy="261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33" t="9155" r="15033" b="9941"/>
          <a:stretch>
            <a:fillRect/>
          </a:stretch>
        </p:blipFill>
        <p:spPr bwMode="auto">
          <a:xfrm>
            <a:off x="6145920" y="1146362"/>
            <a:ext cx="3012480" cy="261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33" t="9155" r="15033" b="9941"/>
          <a:stretch>
            <a:fillRect/>
          </a:stretch>
        </p:blipFill>
        <p:spPr bwMode="auto">
          <a:xfrm>
            <a:off x="3044160" y="4200921"/>
            <a:ext cx="3012480" cy="2613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33" t="9155" r="15033" b="9941"/>
          <a:stretch>
            <a:fillRect/>
          </a:stretch>
        </p:blipFill>
        <p:spPr bwMode="auto">
          <a:xfrm>
            <a:off x="6140160" y="4200921"/>
            <a:ext cx="3012480" cy="2613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7" name="CustomShape 1"/>
          <p:cNvSpPr>
            <a:spLocks noChangeArrowheads="1"/>
          </p:cNvSpPr>
          <p:nvPr/>
        </p:nvSpPr>
        <p:spPr bwMode="auto">
          <a:xfrm>
            <a:off x="1033920" y="3786158"/>
            <a:ext cx="1435680" cy="424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3712" rIns="0" bIns="0" anchor="ctr"/>
          <a:lstStyle>
            <a:lvl1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1pPr>
            <a:lvl2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2pPr>
            <a:lvl3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3pPr>
            <a:lvl4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4pPr>
            <a:lvl5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5pPr>
            <a:lvl6pPr marL="25130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6pPr>
            <a:lvl7pPr marL="29702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7pPr>
            <a:lvl8pPr marL="34274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8pPr>
            <a:lvl9pPr marL="38846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9pPr>
          </a:lstStyle>
          <a:p>
            <a:pPr eaLnBrk="1">
              <a:buFont typeface="Times New Roman" pitchFamily="18" charset="0"/>
              <a:buNone/>
            </a:pPr>
            <a:r>
              <a:rPr lang="cs-CZ" altLang="cs-CZ" sz="1600">
                <a:solidFill>
                  <a:srgbClr val="000000"/>
                </a:solidFill>
                <a:cs typeface="DejaVu Sans" charset="0"/>
              </a:rPr>
              <a:t>1971-2000</a:t>
            </a:r>
          </a:p>
        </p:txBody>
      </p:sp>
      <p:sp>
        <p:nvSpPr>
          <p:cNvPr id="5128" name="CustomShape 2"/>
          <p:cNvSpPr>
            <a:spLocks noChangeArrowheads="1"/>
          </p:cNvSpPr>
          <p:nvPr/>
        </p:nvSpPr>
        <p:spPr bwMode="auto">
          <a:xfrm>
            <a:off x="3853440" y="3783278"/>
            <a:ext cx="1500480" cy="424844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3712" rIns="0" bIns="0" anchor="ctr"/>
          <a:lstStyle>
            <a:lvl1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1pPr>
            <a:lvl2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2pPr>
            <a:lvl3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3pPr>
            <a:lvl4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4pPr>
            <a:lvl5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5pPr>
            <a:lvl6pPr marL="25130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6pPr>
            <a:lvl7pPr marL="29702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7pPr>
            <a:lvl8pPr marL="34274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8pPr>
            <a:lvl9pPr marL="38846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9pPr>
          </a:lstStyle>
          <a:p>
            <a:pPr algn="ctr" eaLnBrk="1">
              <a:buFont typeface="Times New Roman" pitchFamily="18" charset="0"/>
              <a:buNone/>
            </a:pPr>
            <a:r>
              <a:rPr lang="cs-CZ" altLang="cs-CZ" sz="1600">
                <a:solidFill>
                  <a:srgbClr val="000000"/>
                </a:solidFill>
                <a:cs typeface="DejaVu Sans" charset="0"/>
              </a:rPr>
              <a:t>2021-2050</a:t>
            </a:r>
          </a:p>
        </p:txBody>
      </p:sp>
      <p:sp>
        <p:nvSpPr>
          <p:cNvPr id="5129" name="CustomShape 3"/>
          <p:cNvSpPr>
            <a:spLocks noChangeArrowheads="1"/>
          </p:cNvSpPr>
          <p:nvPr/>
        </p:nvSpPr>
        <p:spPr bwMode="auto">
          <a:xfrm>
            <a:off x="6727680" y="3789038"/>
            <a:ext cx="1631520" cy="424844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3712" rIns="0" bIns="0" anchor="ctr"/>
          <a:lstStyle>
            <a:lvl1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1pPr>
            <a:lvl2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2pPr>
            <a:lvl3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3pPr>
            <a:lvl4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4pPr>
            <a:lvl5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5pPr>
            <a:lvl6pPr marL="25130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6pPr>
            <a:lvl7pPr marL="29702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7pPr>
            <a:lvl8pPr marL="34274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8pPr>
            <a:lvl9pPr marL="38846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9pPr>
          </a:lstStyle>
          <a:p>
            <a:pPr algn="ctr" eaLnBrk="1">
              <a:buFont typeface="Times New Roman" pitchFamily="18" charset="0"/>
              <a:buNone/>
            </a:pPr>
            <a:r>
              <a:rPr lang="cs-CZ" altLang="cs-CZ" sz="1600">
                <a:solidFill>
                  <a:srgbClr val="000000"/>
                </a:solidFill>
                <a:cs typeface="DejaVu Sans" charset="0"/>
              </a:rPr>
              <a:t>2071-2100</a:t>
            </a:r>
          </a:p>
        </p:txBody>
      </p:sp>
      <p:sp>
        <p:nvSpPr>
          <p:cNvPr id="5130" name="CustomShape 4"/>
          <p:cNvSpPr>
            <a:spLocks noChangeArrowheads="1"/>
          </p:cNvSpPr>
          <p:nvPr/>
        </p:nvSpPr>
        <p:spPr bwMode="auto">
          <a:xfrm>
            <a:off x="5584320" y="2088221"/>
            <a:ext cx="1044000" cy="424845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3712" rIns="0" bIns="0" anchor="ctr"/>
          <a:lstStyle>
            <a:lvl1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1pPr>
            <a:lvl2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2pPr>
            <a:lvl3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3pPr>
            <a:lvl4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4pPr>
            <a:lvl5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5pPr>
            <a:lvl6pPr marL="25130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6pPr>
            <a:lvl7pPr marL="29702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7pPr>
            <a:lvl8pPr marL="34274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8pPr>
            <a:lvl9pPr marL="38846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9pPr>
          </a:lstStyle>
          <a:p>
            <a:pPr algn="ctr" eaLnBrk="1">
              <a:buFont typeface="Times New Roman" pitchFamily="18" charset="0"/>
              <a:buNone/>
            </a:pPr>
            <a:r>
              <a:rPr lang="cs-CZ" altLang="cs-CZ" sz="1600">
                <a:solidFill>
                  <a:srgbClr val="000000"/>
                </a:solidFill>
                <a:cs typeface="DejaVu Sans" charset="0"/>
              </a:rPr>
              <a:t>RCP4.5</a:t>
            </a:r>
          </a:p>
        </p:txBody>
      </p:sp>
      <p:sp>
        <p:nvSpPr>
          <p:cNvPr id="5131" name="CustomShape 5"/>
          <p:cNvSpPr>
            <a:spLocks noChangeArrowheads="1"/>
          </p:cNvSpPr>
          <p:nvPr/>
        </p:nvSpPr>
        <p:spPr bwMode="auto">
          <a:xfrm>
            <a:off x="5617442" y="5190306"/>
            <a:ext cx="1108800" cy="424845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3712" rIns="0" bIns="0" anchor="ctr"/>
          <a:lstStyle>
            <a:lvl1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1pPr>
            <a:lvl2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2pPr>
            <a:lvl3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3pPr>
            <a:lvl4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4pPr>
            <a:lvl5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5pPr>
            <a:lvl6pPr marL="25130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6pPr>
            <a:lvl7pPr marL="29702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7pPr>
            <a:lvl8pPr marL="34274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8pPr>
            <a:lvl9pPr marL="38846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9pPr>
          </a:lstStyle>
          <a:p>
            <a:pPr algn="ctr" eaLnBrk="1">
              <a:buFont typeface="Times New Roman" pitchFamily="18" charset="0"/>
              <a:buNone/>
            </a:pPr>
            <a:r>
              <a:rPr lang="cs-CZ" altLang="cs-CZ" sz="1600">
                <a:solidFill>
                  <a:srgbClr val="000000"/>
                </a:solidFill>
                <a:cs typeface="DejaVu Sans" charset="0"/>
              </a:rPr>
              <a:t>RCP8.5</a:t>
            </a:r>
          </a:p>
        </p:txBody>
      </p:sp>
      <p:sp>
        <p:nvSpPr>
          <p:cNvPr id="5132" name="CustomShape 6"/>
          <p:cNvSpPr>
            <a:spLocks noChangeArrowheads="1"/>
          </p:cNvSpPr>
          <p:nvPr/>
        </p:nvSpPr>
        <p:spPr bwMode="auto">
          <a:xfrm>
            <a:off x="457920" y="273629"/>
            <a:ext cx="8226720" cy="508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24811" rIns="0" bIns="0" anchor="ctr"/>
          <a:lstStyle>
            <a:lvl1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1pPr>
            <a:lvl2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2pPr>
            <a:lvl3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3pPr>
            <a:lvl4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4pPr>
            <a:lvl5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5pPr>
            <a:lvl6pPr marL="25130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6pPr>
            <a:lvl7pPr marL="29702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7pPr>
            <a:lvl8pPr marL="34274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8pPr>
            <a:lvl9pPr marL="38846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9pPr>
          </a:lstStyle>
          <a:p>
            <a:pPr algn="ctr" eaLnBrk="1">
              <a:buFont typeface="Times New Roman" pitchFamily="18" charset="0"/>
              <a:buNone/>
            </a:pPr>
            <a:r>
              <a:rPr lang="cs-CZ" altLang="cs-CZ" sz="3300">
                <a:solidFill>
                  <a:srgbClr val="000000"/>
                </a:solidFill>
                <a:cs typeface="DejaVu Sans" charset="0"/>
              </a:rPr>
              <a:t>Scénáře budoucího klimatu pro Evropu (modely projektu Euro-CORDEX)</a:t>
            </a:r>
            <a:endParaRPr lang="cs-CZ" altLang="cs-CZ" sz="1600">
              <a:solidFill>
                <a:srgbClr val="000000"/>
              </a:solidFill>
              <a:cs typeface="DejaVu Sans" charset="0"/>
            </a:endParaRPr>
          </a:p>
        </p:txBody>
      </p:sp>
      <p:sp>
        <p:nvSpPr>
          <p:cNvPr id="5133" name="CustomShape 7"/>
          <p:cNvSpPr>
            <a:spLocks noChangeArrowheads="1"/>
          </p:cNvSpPr>
          <p:nvPr/>
        </p:nvSpPr>
        <p:spPr bwMode="auto">
          <a:xfrm>
            <a:off x="180000" y="5933424"/>
            <a:ext cx="2620800" cy="859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3712" rIns="0" bIns="0" anchor="ctr"/>
          <a:lstStyle>
            <a:lvl1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1pPr>
            <a:lvl2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2pPr>
            <a:lvl3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3pPr>
            <a:lvl4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4pPr>
            <a:lvl5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5pPr>
            <a:lvl6pPr marL="25130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6pPr>
            <a:lvl7pPr marL="29702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7pPr>
            <a:lvl8pPr marL="34274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8pPr>
            <a:lvl9pPr marL="38846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9pPr>
          </a:lstStyle>
          <a:p>
            <a:pPr eaLnBrk="1">
              <a:buFont typeface="Times New Roman" pitchFamily="18" charset="0"/>
              <a:buNone/>
            </a:pPr>
            <a:r>
              <a:rPr lang="cs-CZ" altLang="cs-CZ" sz="1600">
                <a:solidFill>
                  <a:srgbClr val="000000"/>
                </a:solidFill>
                <a:cs typeface="DejaVu Sans" charset="0"/>
              </a:rPr>
              <a:t>Regionální model SHMI-RCA4 řízený CNRM-CM5</a:t>
            </a:r>
          </a:p>
          <a:p>
            <a:pPr eaLnBrk="1">
              <a:buFont typeface="Times New Roman" pitchFamily="18" charset="0"/>
              <a:buNone/>
            </a:pPr>
            <a:r>
              <a:rPr lang="cs-CZ" altLang="cs-CZ" sz="1600">
                <a:solidFill>
                  <a:srgbClr val="000000"/>
                </a:solidFill>
                <a:cs typeface="DejaVu Sans" charset="0"/>
              </a:rPr>
              <a:t>Rozlišení</a:t>
            </a:r>
            <a:r>
              <a:rPr lang="en-US" altLang="cs-CZ" sz="1600">
                <a:solidFill>
                  <a:srgbClr val="000000"/>
                </a:solidFill>
                <a:cs typeface="DejaVu Sans" charset="0"/>
              </a:rPr>
              <a:t> 0,11°</a:t>
            </a:r>
            <a:endParaRPr lang="cs-CZ" altLang="cs-CZ" sz="1400">
              <a:solidFill>
                <a:srgbClr val="000000"/>
              </a:solidFill>
              <a:cs typeface="DejaVu Sans" charset="0"/>
            </a:endParaRPr>
          </a:p>
        </p:txBody>
      </p:sp>
      <p:cxnSp>
        <p:nvCxnSpPr>
          <p:cNvPr id="5134" name="CustomShape 8"/>
          <p:cNvCxnSpPr>
            <a:cxnSpLocks noChangeShapeType="1"/>
          </p:cNvCxnSpPr>
          <p:nvPr/>
        </p:nvCxnSpPr>
        <p:spPr bwMode="auto">
          <a:xfrm>
            <a:off x="7381442" y="2670040"/>
            <a:ext cx="718560" cy="0"/>
          </a:xfrm>
          <a:prstGeom prst="straightConnector1">
            <a:avLst/>
          </a:prstGeom>
          <a:noFill/>
          <a:ln w="19080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5" name="CustomShape 9"/>
          <p:cNvCxnSpPr>
            <a:cxnSpLocks noChangeShapeType="1"/>
          </p:cNvCxnSpPr>
          <p:nvPr/>
        </p:nvCxnSpPr>
        <p:spPr bwMode="auto">
          <a:xfrm flipV="1">
            <a:off x="7741440" y="2884623"/>
            <a:ext cx="502560" cy="430605"/>
          </a:xfrm>
          <a:prstGeom prst="straightConnector1">
            <a:avLst/>
          </a:prstGeom>
          <a:noFill/>
          <a:ln w="19080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6" name="CustomShape 10"/>
          <p:cNvCxnSpPr>
            <a:cxnSpLocks noChangeShapeType="1"/>
          </p:cNvCxnSpPr>
          <p:nvPr/>
        </p:nvCxnSpPr>
        <p:spPr bwMode="auto">
          <a:xfrm flipV="1">
            <a:off x="8605440" y="1444474"/>
            <a:ext cx="1440" cy="646627"/>
          </a:xfrm>
          <a:prstGeom prst="straightConnector1">
            <a:avLst/>
          </a:prstGeom>
          <a:noFill/>
          <a:ln w="19080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7" name="CustomShape 11"/>
          <p:cNvCxnSpPr>
            <a:cxnSpLocks noChangeShapeType="1"/>
          </p:cNvCxnSpPr>
          <p:nvPr/>
        </p:nvCxnSpPr>
        <p:spPr bwMode="auto">
          <a:xfrm>
            <a:off x="7525442" y="5762045"/>
            <a:ext cx="718560" cy="0"/>
          </a:xfrm>
          <a:prstGeom prst="straightConnector1">
            <a:avLst/>
          </a:prstGeom>
          <a:noFill/>
          <a:ln w="19080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8" name="CustomShape 12"/>
          <p:cNvCxnSpPr>
            <a:cxnSpLocks noChangeShapeType="1"/>
          </p:cNvCxnSpPr>
          <p:nvPr/>
        </p:nvCxnSpPr>
        <p:spPr bwMode="auto">
          <a:xfrm flipV="1">
            <a:off x="7884001" y="5867176"/>
            <a:ext cx="502560" cy="430606"/>
          </a:xfrm>
          <a:prstGeom prst="straightConnector1">
            <a:avLst/>
          </a:prstGeom>
          <a:noFill/>
          <a:ln w="19080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9" name="CustomShape 13"/>
          <p:cNvCxnSpPr>
            <a:cxnSpLocks noChangeShapeType="1"/>
          </p:cNvCxnSpPr>
          <p:nvPr/>
        </p:nvCxnSpPr>
        <p:spPr bwMode="auto">
          <a:xfrm flipV="1">
            <a:off x="8749440" y="4787063"/>
            <a:ext cx="0" cy="646628"/>
          </a:xfrm>
          <a:prstGeom prst="straightConnector1">
            <a:avLst/>
          </a:prstGeom>
          <a:noFill/>
          <a:ln w="19080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40" name="CustomShape 14"/>
          <p:cNvCxnSpPr>
            <a:cxnSpLocks noChangeShapeType="1"/>
          </p:cNvCxnSpPr>
          <p:nvPr/>
        </p:nvCxnSpPr>
        <p:spPr bwMode="auto">
          <a:xfrm flipH="1" flipV="1">
            <a:off x="7640640" y="6231534"/>
            <a:ext cx="11520" cy="414764"/>
          </a:xfrm>
          <a:prstGeom prst="straightConnector1">
            <a:avLst/>
          </a:prstGeom>
          <a:noFill/>
          <a:ln w="19080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141" name="CustomShape 3"/>
          <p:cNvSpPr>
            <a:spLocks noChangeArrowheads="1"/>
          </p:cNvSpPr>
          <p:nvPr/>
        </p:nvSpPr>
        <p:spPr bwMode="auto">
          <a:xfrm>
            <a:off x="180000" y="4683373"/>
            <a:ext cx="2620800" cy="344197"/>
          </a:xfrm>
          <a:prstGeom prst="rect">
            <a:avLst/>
          </a:prstGeom>
          <a:solidFill>
            <a:srgbClr val="CC00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614" tIns="53211" rIns="81614" bIns="40806"/>
          <a:lstStyle>
            <a:lvl1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1pPr>
            <a:lvl2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2pPr>
            <a:lvl3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3pPr>
            <a:lvl4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4pPr>
            <a:lvl5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5pPr>
            <a:lvl6pPr marL="25130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6pPr>
            <a:lvl7pPr marL="29702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7pPr>
            <a:lvl8pPr marL="34274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8pPr>
            <a:lvl9pPr marL="38846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9pPr>
          </a:lstStyle>
          <a:p>
            <a:pPr eaLnBrk="1">
              <a:buFont typeface="Times New Roman" pitchFamily="18" charset="0"/>
              <a:buNone/>
            </a:pPr>
            <a:r>
              <a:rPr lang="cs-CZ" altLang="cs-CZ" sz="1600">
                <a:solidFill>
                  <a:srgbClr val="FFFFFF"/>
                </a:solidFill>
                <a:cs typeface="DejaVu Sans" charset="0"/>
              </a:rPr>
              <a:t>Dc – mírné kontinentální</a:t>
            </a:r>
            <a:endParaRPr lang="cs-CZ" altLang="cs-CZ" sz="1600">
              <a:solidFill>
                <a:srgbClr val="000000"/>
              </a:solidFill>
              <a:cs typeface="DejaVu Sans" charset="0"/>
            </a:endParaRPr>
          </a:p>
        </p:txBody>
      </p:sp>
      <p:sp>
        <p:nvSpPr>
          <p:cNvPr id="5142" name="CustomShape 4"/>
          <p:cNvSpPr>
            <a:spLocks noChangeArrowheads="1"/>
          </p:cNvSpPr>
          <p:nvPr/>
        </p:nvSpPr>
        <p:spPr bwMode="auto">
          <a:xfrm>
            <a:off x="180000" y="5089496"/>
            <a:ext cx="2620800" cy="348517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614" tIns="53211" rIns="81614" bIns="40806"/>
          <a:lstStyle>
            <a:lvl1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1pPr>
            <a:lvl2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2pPr>
            <a:lvl3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3pPr>
            <a:lvl4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4pPr>
            <a:lvl5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5pPr>
            <a:lvl6pPr marL="25130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6pPr>
            <a:lvl7pPr marL="29702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7pPr>
            <a:lvl8pPr marL="34274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8pPr>
            <a:lvl9pPr marL="38846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9pPr>
          </a:lstStyle>
          <a:p>
            <a:pPr eaLnBrk="1">
              <a:buFont typeface="Times New Roman" pitchFamily="18" charset="0"/>
              <a:buNone/>
            </a:pPr>
            <a:r>
              <a:rPr lang="cs-CZ" altLang="cs-CZ" sz="1600">
                <a:solidFill>
                  <a:srgbClr val="000000"/>
                </a:solidFill>
                <a:cs typeface="DejaVu Sans" charset="0"/>
              </a:rPr>
              <a:t>Do – mírné oceánické</a:t>
            </a:r>
          </a:p>
        </p:txBody>
      </p:sp>
      <p:sp>
        <p:nvSpPr>
          <p:cNvPr id="5143" name="CustomShape 2"/>
          <p:cNvSpPr>
            <a:spLocks noChangeArrowheads="1"/>
          </p:cNvSpPr>
          <p:nvPr/>
        </p:nvSpPr>
        <p:spPr bwMode="auto">
          <a:xfrm>
            <a:off x="180000" y="4267168"/>
            <a:ext cx="2620800" cy="380200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614" tIns="53211" rIns="81614" bIns="40806"/>
          <a:lstStyle>
            <a:lvl1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1pPr>
            <a:lvl2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2pPr>
            <a:lvl3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3pPr>
            <a:lvl4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4pPr>
            <a:lvl5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5pPr>
            <a:lvl6pPr marL="25130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6pPr>
            <a:lvl7pPr marL="29702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7pPr>
            <a:lvl8pPr marL="34274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8pPr>
            <a:lvl9pPr marL="38846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9pPr>
          </a:lstStyle>
          <a:p>
            <a:pPr eaLnBrk="1">
              <a:buFont typeface="Times New Roman" pitchFamily="18" charset="0"/>
              <a:buNone/>
            </a:pPr>
            <a:r>
              <a:rPr lang="cs-CZ" altLang="cs-CZ" sz="1600">
                <a:solidFill>
                  <a:srgbClr val="FFFFFF"/>
                </a:solidFill>
                <a:cs typeface="DejaVu Sans" charset="0"/>
              </a:rPr>
              <a:t>Ec – boreální kontinentální</a:t>
            </a:r>
            <a:endParaRPr lang="cs-CZ" altLang="cs-CZ" sz="1600">
              <a:solidFill>
                <a:srgbClr val="000000"/>
              </a:solidFill>
              <a:cs typeface="DejaVu Sans" charset="0"/>
            </a:endParaRPr>
          </a:p>
        </p:txBody>
      </p:sp>
      <p:sp>
        <p:nvSpPr>
          <p:cNvPr id="5144" name="CustomShape 6"/>
          <p:cNvSpPr>
            <a:spLocks noChangeArrowheads="1"/>
          </p:cNvSpPr>
          <p:nvPr/>
        </p:nvSpPr>
        <p:spPr bwMode="auto">
          <a:xfrm>
            <a:off x="180000" y="5497058"/>
            <a:ext cx="2620800" cy="367238"/>
          </a:xfrm>
          <a:prstGeom prst="rect">
            <a:avLst/>
          </a:prstGeom>
          <a:solidFill>
            <a:srgbClr val="66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614" tIns="53211" rIns="81614" bIns="40806"/>
          <a:lstStyle>
            <a:lvl1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1pPr>
            <a:lvl2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2pPr>
            <a:lvl3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3pPr>
            <a:lvl4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4pPr>
            <a:lvl5pPr defTabSz="1006475" eaLnBrk="0"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5pPr>
            <a:lvl6pPr marL="25130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6pPr>
            <a:lvl7pPr marL="29702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7pPr>
            <a:lvl8pPr marL="34274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8pPr>
            <a:lvl9pPr marL="3884613" indent="-227013" defTabSz="10064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Droid Sans Fallback" charset="0"/>
                <a:cs typeface="Droid Sans Fallback" charset="0"/>
              </a:defRPr>
            </a:lvl9pPr>
          </a:lstStyle>
          <a:p>
            <a:pPr eaLnBrk="1">
              <a:buFont typeface="Times New Roman" pitchFamily="18" charset="0"/>
              <a:buNone/>
            </a:pPr>
            <a:r>
              <a:rPr lang="cs-CZ" altLang="cs-CZ" sz="1600">
                <a:solidFill>
                  <a:srgbClr val="000000"/>
                </a:solidFill>
                <a:cs typeface="DejaVu Sans" charset="0"/>
              </a:rPr>
              <a:t>Cs – středomořské</a:t>
            </a:r>
          </a:p>
        </p:txBody>
      </p:sp>
    </p:spTree>
    <p:extLst>
      <p:ext uri="{BB962C8B-B14F-4D97-AF65-F5344CB8AC3E}">
        <p14:creationId xmlns:p14="http://schemas.microsoft.com/office/powerpoint/2010/main" val="2038783789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34400" cy="1143000"/>
          </a:xfrm>
        </p:spPr>
        <p:txBody>
          <a:bodyPr/>
          <a:lstStyle/>
          <a:p>
            <a:r>
              <a:rPr lang="en-US" altLang="cs-CZ" sz="3200" dirty="0" smtClean="0"/>
              <a:t>Validation on heat waves in </a:t>
            </a:r>
            <a:r>
              <a:rPr lang="cs-CZ" altLang="cs-CZ" sz="3200" dirty="0" smtClean="0"/>
              <a:t>Euro-CORDEX</a:t>
            </a:r>
            <a:r>
              <a:rPr lang="en-US" altLang="cs-CZ" sz="3200" dirty="0" smtClean="0"/>
              <a:t> RCM simulations</a:t>
            </a:r>
            <a:endParaRPr lang="cs-CZ" altLang="cs-CZ" sz="3200" dirty="0" smtClean="0"/>
          </a:p>
        </p:txBody>
      </p:sp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7107" name="Picture 2" descr="H:\postery\EMS2013Reading\382_2013_1714_Fig8_HTML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676400"/>
            <a:ext cx="6415087" cy="455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457200" y="6400800"/>
            <a:ext cx="57066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Vautard</a:t>
            </a:r>
            <a:r>
              <a:rPr lang="en-US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al., Climate Dynamics, 2013)</a:t>
            </a:r>
            <a:endParaRPr lang="cs-CZ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132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Tmean</a:t>
            </a:r>
            <a:r>
              <a:rPr lang="cs-CZ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dirty="0" smtClean="0">
                <a:latin typeface="Arial" panose="020B0604020202020204" pitchFamily="34" charset="0"/>
                <a:cs typeface="Arial" panose="020B0604020202020204" pitchFamily="34" charset="0"/>
              </a:rPr>
              <a:t>RCP4.5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cs-CZ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summer</a:t>
            </a:r>
            <a:endParaRPr lang="cs-CZ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221" name="Picture 2" descr="L:\euro-cordex\future\Euro-CORDEX-CMIP5_STS-2021-2050-1961-1990.yseasavg.t2avg.JJA.eur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32" y="1602010"/>
            <a:ext cx="3948736" cy="4522342"/>
          </a:xfrm>
          <a:noFill/>
        </p:spPr>
      </p:pic>
      <p:pic>
        <p:nvPicPr>
          <p:cNvPr id="9222" name="Picture 3" descr="L:\euro-cordex\future\Euro-CORDEX-CMIP5_STS-2041-2070-1961-1990.yseasavg.t2avg.JJA.eur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132" y="1602010"/>
            <a:ext cx="3948736" cy="4522342"/>
          </a:xfrm>
          <a:noFill/>
        </p:spPr>
      </p:pic>
      <p:sp>
        <p:nvSpPr>
          <p:cNvPr id="9223" name="TextovéPole 7"/>
          <p:cNvSpPr txBox="1">
            <a:spLocks noChangeArrowheads="1"/>
          </p:cNvSpPr>
          <p:nvPr/>
        </p:nvSpPr>
        <p:spPr bwMode="auto">
          <a:xfrm>
            <a:off x="1035050" y="1557338"/>
            <a:ext cx="3059113" cy="58420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1600">
                <a:solidFill>
                  <a:srgbClr val="FFFF00"/>
                </a:solidFill>
                <a:latin typeface="Arial" charset="0"/>
                <a:ea typeface="+mn-ea"/>
                <a:cs typeface="Arial" charset="0"/>
              </a:rPr>
              <a:t>CNRM-CM5 &amp; RegCM</a:t>
            </a:r>
            <a:endParaRPr lang="cs-CZ" sz="1600">
              <a:solidFill>
                <a:srgbClr val="FFFF00"/>
              </a:solidFill>
              <a:latin typeface="Arial" charset="0"/>
              <a:ea typeface="+mn-ea"/>
              <a:cs typeface="Arial" charset="0"/>
            </a:endParaRPr>
          </a:p>
          <a:p>
            <a:pPr algn="ctr"/>
            <a:r>
              <a:rPr lang="cs-CZ" sz="1600">
                <a:solidFill>
                  <a:srgbClr val="FFFF00"/>
                </a:solidFill>
                <a:latin typeface="Arial" charset="0"/>
                <a:ea typeface="+mn-ea"/>
                <a:cs typeface="Arial" charset="0"/>
              </a:rPr>
              <a:t>2021-2050 </a:t>
            </a:r>
            <a:r>
              <a:rPr lang="en-US" sz="1600">
                <a:solidFill>
                  <a:srgbClr val="FFFF00"/>
                </a:solidFill>
                <a:latin typeface="Arial" charset="0"/>
                <a:ea typeface="+mn-ea"/>
                <a:cs typeface="Arial" charset="0"/>
              </a:rPr>
              <a:t>vs. </a:t>
            </a:r>
            <a:r>
              <a:rPr lang="cs-CZ" sz="1600">
                <a:solidFill>
                  <a:srgbClr val="FFFF00"/>
                </a:solidFill>
                <a:latin typeface="Arial" charset="0"/>
                <a:ea typeface="+mn-ea"/>
                <a:cs typeface="Arial" charset="0"/>
              </a:rPr>
              <a:t>1961-1990</a:t>
            </a:r>
          </a:p>
        </p:txBody>
      </p:sp>
      <p:sp>
        <p:nvSpPr>
          <p:cNvPr id="9224" name="TextovéPole 7"/>
          <p:cNvSpPr txBox="1">
            <a:spLocks noChangeArrowheads="1"/>
          </p:cNvSpPr>
          <p:nvPr/>
        </p:nvSpPr>
        <p:spPr bwMode="auto">
          <a:xfrm>
            <a:off x="5219700" y="1587500"/>
            <a:ext cx="3059113" cy="58420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1600">
                <a:solidFill>
                  <a:srgbClr val="FFFF00"/>
                </a:solidFill>
                <a:latin typeface="Arial" charset="0"/>
                <a:ea typeface="+mn-ea"/>
                <a:cs typeface="Arial" charset="0"/>
              </a:rPr>
              <a:t>CNRM-CM5 &amp; RegCM</a:t>
            </a:r>
            <a:endParaRPr lang="cs-CZ" sz="1600">
              <a:solidFill>
                <a:srgbClr val="FFFF00"/>
              </a:solidFill>
              <a:latin typeface="Arial" charset="0"/>
              <a:ea typeface="+mn-ea"/>
              <a:cs typeface="Arial" charset="0"/>
            </a:endParaRPr>
          </a:p>
          <a:p>
            <a:pPr algn="ctr"/>
            <a:r>
              <a:rPr lang="cs-CZ" sz="1600">
                <a:solidFill>
                  <a:srgbClr val="FFFF00"/>
                </a:solidFill>
                <a:latin typeface="Arial" charset="0"/>
                <a:ea typeface="+mn-ea"/>
                <a:cs typeface="Arial" charset="0"/>
              </a:rPr>
              <a:t>2041-2070 </a:t>
            </a:r>
            <a:r>
              <a:rPr lang="en-US" sz="1600">
                <a:solidFill>
                  <a:srgbClr val="FFFF00"/>
                </a:solidFill>
                <a:latin typeface="Arial" charset="0"/>
                <a:ea typeface="+mn-ea"/>
                <a:cs typeface="Arial" charset="0"/>
              </a:rPr>
              <a:t>vs. </a:t>
            </a:r>
            <a:r>
              <a:rPr lang="cs-CZ" sz="1600">
                <a:solidFill>
                  <a:srgbClr val="FFFF00"/>
                </a:solidFill>
                <a:latin typeface="Arial" charset="0"/>
                <a:ea typeface="+mn-ea"/>
                <a:cs typeface="Arial" charset="0"/>
              </a:rPr>
              <a:t>1961-1990</a:t>
            </a:r>
          </a:p>
        </p:txBody>
      </p:sp>
    </p:spTree>
    <p:extLst>
      <p:ext uri="{BB962C8B-B14F-4D97-AF65-F5344CB8AC3E}">
        <p14:creationId xmlns:p14="http://schemas.microsoft.com/office/powerpoint/2010/main" val="251641710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Tmean</a:t>
            </a:r>
            <a:r>
              <a:rPr lang="cs-CZ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dirty="0" smtClean="0">
                <a:latin typeface="Arial" panose="020B0604020202020204" pitchFamily="34" charset="0"/>
                <a:cs typeface="Arial" panose="020B0604020202020204" pitchFamily="34" charset="0"/>
              </a:rPr>
              <a:t>RCP4.5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cs-CZ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winter</a:t>
            </a:r>
            <a:endParaRPr lang="cs-CZ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6090" name="Picture 10" descr="Euro-CORDEX-CMIP5_STS-2021-2050-1961-1990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32" y="1602010"/>
            <a:ext cx="3948736" cy="4522342"/>
          </a:xfrm>
        </p:spPr>
      </p:pic>
      <p:pic>
        <p:nvPicPr>
          <p:cNvPr id="46091" name="Picture 11" descr="Euro-CORDEX-CMIP5_STS-2041-2070-1961-1990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132" y="1602010"/>
            <a:ext cx="3948736" cy="4522342"/>
          </a:xfrm>
        </p:spPr>
      </p:pic>
      <p:sp>
        <p:nvSpPr>
          <p:cNvPr id="46086" name="TextovéPole 7"/>
          <p:cNvSpPr txBox="1">
            <a:spLocks noChangeArrowheads="1"/>
          </p:cNvSpPr>
          <p:nvPr/>
        </p:nvSpPr>
        <p:spPr bwMode="auto">
          <a:xfrm>
            <a:off x="1035050" y="1557338"/>
            <a:ext cx="3059113" cy="58420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1600">
                <a:solidFill>
                  <a:srgbClr val="FFFF00"/>
                </a:solidFill>
                <a:latin typeface="Arial" charset="0"/>
                <a:ea typeface="+mn-ea"/>
                <a:cs typeface="Arial" charset="0"/>
              </a:rPr>
              <a:t>CNRM-CM5 &amp; RegCM</a:t>
            </a:r>
            <a:endParaRPr lang="cs-CZ" sz="1600">
              <a:solidFill>
                <a:srgbClr val="FFFF00"/>
              </a:solidFill>
              <a:latin typeface="Arial" charset="0"/>
              <a:ea typeface="+mn-ea"/>
              <a:cs typeface="Arial" charset="0"/>
            </a:endParaRPr>
          </a:p>
          <a:p>
            <a:pPr algn="ctr"/>
            <a:r>
              <a:rPr lang="cs-CZ" sz="1600">
                <a:solidFill>
                  <a:srgbClr val="FFFF00"/>
                </a:solidFill>
                <a:latin typeface="Arial" charset="0"/>
                <a:ea typeface="+mn-ea"/>
                <a:cs typeface="Arial" charset="0"/>
              </a:rPr>
              <a:t>2021-2050 </a:t>
            </a:r>
            <a:r>
              <a:rPr lang="en-US" sz="1600">
                <a:solidFill>
                  <a:srgbClr val="FFFF00"/>
                </a:solidFill>
                <a:latin typeface="Arial" charset="0"/>
                <a:ea typeface="+mn-ea"/>
                <a:cs typeface="Arial" charset="0"/>
              </a:rPr>
              <a:t>vs. </a:t>
            </a:r>
            <a:r>
              <a:rPr lang="cs-CZ" sz="1600">
                <a:solidFill>
                  <a:srgbClr val="FFFF00"/>
                </a:solidFill>
                <a:latin typeface="Arial" charset="0"/>
                <a:ea typeface="+mn-ea"/>
                <a:cs typeface="Arial" charset="0"/>
              </a:rPr>
              <a:t>1961-1990</a:t>
            </a:r>
          </a:p>
        </p:txBody>
      </p:sp>
      <p:sp>
        <p:nvSpPr>
          <p:cNvPr id="46087" name="TextovéPole 7"/>
          <p:cNvSpPr txBox="1">
            <a:spLocks noChangeArrowheads="1"/>
          </p:cNvSpPr>
          <p:nvPr/>
        </p:nvSpPr>
        <p:spPr bwMode="auto">
          <a:xfrm>
            <a:off x="5219700" y="1587500"/>
            <a:ext cx="3059113" cy="58420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1600">
                <a:solidFill>
                  <a:srgbClr val="FFFF00"/>
                </a:solidFill>
                <a:latin typeface="Arial" charset="0"/>
                <a:ea typeface="+mn-ea"/>
                <a:cs typeface="Arial" charset="0"/>
              </a:rPr>
              <a:t>CNRM-CM5 &amp; RegCM</a:t>
            </a:r>
            <a:endParaRPr lang="cs-CZ" sz="1600">
              <a:solidFill>
                <a:srgbClr val="FFFF00"/>
              </a:solidFill>
              <a:latin typeface="Arial" charset="0"/>
              <a:ea typeface="+mn-ea"/>
              <a:cs typeface="Arial" charset="0"/>
            </a:endParaRPr>
          </a:p>
          <a:p>
            <a:pPr algn="ctr"/>
            <a:r>
              <a:rPr lang="cs-CZ" sz="1600">
                <a:solidFill>
                  <a:srgbClr val="FFFF00"/>
                </a:solidFill>
                <a:latin typeface="Arial" charset="0"/>
                <a:ea typeface="+mn-ea"/>
                <a:cs typeface="Arial" charset="0"/>
              </a:rPr>
              <a:t>2041-2070 </a:t>
            </a:r>
            <a:r>
              <a:rPr lang="en-US" sz="1600">
                <a:solidFill>
                  <a:srgbClr val="FFFF00"/>
                </a:solidFill>
                <a:latin typeface="Arial" charset="0"/>
                <a:ea typeface="+mn-ea"/>
                <a:cs typeface="Arial" charset="0"/>
              </a:rPr>
              <a:t>vs. </a:t>
            </a:r>
            <a:r>
              <a:rPr lang="cs-CZ" sz="1600">
                <a:solidFill>
                  <a:srgbClr val="FFFF00"/>
                </a:solidFill>
                <a:latin typeface="Arial" charset="0"/>
                <a:ea typeface="+mn-ea"/>
                <a:cs typeface="Arial" charset="0"/>
              </a:rPr>
              <a:t>1961-1990</a:t>
            </a:r>
          </a:p>
        </p:txBody>
      </p:sp>
    </p:spTree>
    <p:extLst>
      <p:ext uri="{BB962C8B-B14F-4D97-AF65-F5344CB8AC3E}">
        <p14:creationId xmlns:p14="http://schemas.microsoft.com/office/powerpoint/2010/main" val="169174841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Daily precipitation</a:t>
            </a:r>
            <a:r>
              <a:rPr lang="cs-CZ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dirty="0" smtClean="0">
                <a:latin typeface="Arial" panose="020B0604020202020204" pitchFamily="34" charset="0"/>
                <a:cs typeface="Arial" panose="020B0604020202020204" pitchFamily="34" charset="0"/>
              </a:rPr>
              <a:t>RCP4.5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cs-CZ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summer</a:t>
            </a:r>
            <a:endParaRPr lang="cs-CZ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11" name="Picture 11" descr="Euro-CORDEX-CMIP5_STS-2021-2050-1961-1990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32" y="1602010"/>
            <a:ext cx="3948736" cy="4522342"/>
          </a:xfrm>
        </p:spPr>
      </p:pic>
      <p:pic>
        <p:nvPicPr>
          <p:cNvPr id="51212" name="Picture 12" descr="Euro-CORDEX-CMIP5_STS-2041-2070-1961-1990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132" y="1602010"/>
            <a:ext cx="3948736" cy="4522342"/>
          </a:xfrm>
        </p:spPr>
      </p:pic>
      <p:sp>
        <p:nvSpPr>
          <p:cNvPr id="51206" name="TextovéPole 7"/>
          <p:cNvSpPr txBox="1">
            <a:spLocks noChangeArrowheads="1"/>
          </p:cNvSpPr>
          <p:nvPr/>
        </p:nvSpPr>
        <p:spPr bwMode="auto">
          <a:xfrm>
            <a:off x="1035050" y="1557338"/>
            <a:ext cx="3059113" cy="58420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1600">
                <a:solidFill>
                  <a:srgbClr val="FFFF00"/>
                </a:solidFill>
                <a:latin typeface="Arial" charset="0"/>
                <a:ea typeface="+mn-ea"/>
                <a:cs typeface="Arial" charset="0"/>
              </a:rPr>
              <a:t>CNRM-CM5 &amp; RegCM</a:t>
            </a:r>
            <a:endParaRPr lang="cs-CZ" sz="1600">
              <a:solidFill>
                <a:srgbClr val="FFFF00"/>
              </a:solidFill>
              <a:latin typeface="Arial" charset="0"/>
              <a:ea typeface="+mn-ea"/>
              <a:cs typeface="Arial" charset="0"/>
            </a:endParaRPr>
          </a:p>
          <a:p>
            <a:pPr algn="ctr"/>
            <a:r>
              <a:rPr lang="cs-CZ" sz="1600">
                <a:solidFill>
                  <a:srgbClr val="FFFF00"/>
                </a:solidFill>
                <a:latin typeface="Arial" charset="0"/>
                <a:ea typeface="+mn-ea"/>
                <a:cs typeface="Arial" charset="0"/>
              </a:rPr>
              <a:t>2021-2050 </a:t>
            </a:r>
            <a:r>
              <a:rPr lang="en-US" sz="1600">
                <a:solidFill>
                  <a:srgbClr val="FFFF00"/>
                </a:solidFill>
                <a:latin typeface="Arial" charset="0"/>
                <a:ea typeface="+mn-ea"/>
                <a:cs typeface="Arial" charset="0"/>
              </a:rPr>
              <a:t>vs. </a:t>
            </a:r>
            <a:r>
              <a:rPr lang="cs-CZ" sz="1600">
                <a:solidFill>
                  <a:srgbClr val="FFFF00"/>
                </a:solidFill>
                <a:latin typeface="Arial" charset="0"/>
                <a:ea typeface="+mn-ea"/>
                <a:cs typeface="Arial" charset="0"/>
              </a:rPr>
              <a:t>1961-1990</a:t>
            </a:r>
          </a:p>
        </p:txBody>
      </p:sp>
      <p:sp>
        <p:nvSpPr>
          <p:cNvPr id="51208" name="TextovéPole 7"/>
          <p:cNvSpPr txBox="1">
            <a:spLocks noChangeArrowheads="1"/>
          </p:cNvSpPr>
          <p:nvPr/>
        </p:nvSpPr>
        <p:spPr bwMode="auto">
          <a:xfrm>
            <a:off x="5219700" y="1587500"/>
            <a:ext cx="3059113" cy="58420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1600">
                <a:solidFill>
                  <a:srgbClr val="FFFF00"/>
                </a:solidFill>
                <a:latin typeface="Arial" charset="0"/>
                <a:ea typeface="+mn-ea"/>
                <a:cs typeface="Arial" charset="0"/>
              </a:rPr>
              <a:t>CNRM-CM5 &amp; RegCM</a:t>
            </a:r>
            <a:endParaRPr lang="cs-CZ" sz="1600">
              <a:solidFill>
                <a:srgbClr val="FFFF00"/>
              </a:solidFill>
              <a:latin typeface="Arial" charset="0"/>
              <a:ea typeface="+mn-ea"/>
              <a:cs typeface="Arial" charset="0"/>
            </a:endParaRPr>
          </a:p>
          <a:p>
            <a:pPr algn="ctr"/>
            <a:r>
              <a:rPr lang="cs-CZ" sz="1600">
                <a:solidFill>
                  <a:srgbClr val="FFFF00"/>
                </a:solidFill>
                <a:latin typeface="Arial" charset="0"/>
                <a:ea typeface="+mn-ea"/>
                <a:cs typeface="Arial" charset="0"/>
              </a:rPr>
              <a:t>2041-2070 </a:t>
            </a:r>
            <a:r>
              <a:rPr lang="en-US" sz="1600">
                <a:solidFill>
                  <a:srgbClr val="FFFF00"/>
                </a:solidFill>
                <a:latin typeface="Arial" charset="0"/>
                <a:ea typeface="+mn-ea"/>
                <a:cs typeface="Arial" charset="0"/>
              </a:rPr>
              <a:t>vs. </a:t>
            </a:r>
            <a:r>
              <a:rPr lang="cs-CZ" sz="1600">
                <a:solidFill>
                  <a:srgbClr val="FFFF00"/>
                </a:solidFill>
                <a:latin typeface="Arial" charset="0"/>
                <a:ea typeface="+mn-ea"/>
                <a:cs typeface="Arial" charset="0"/>
              </a:rPr>
              <a:t>1961-1990</a:t>
            </a:r>
          </a:p>
        </p:txBody>
      </p:sp>
    </p:spTree>
    <p:extLst>
      <p:ext uri="{BB962C8B-B14F-4D97-AF65-F5344CB8AC3E}">
        <p14:creationId xmlns:p14="http://schemas.microsoft.com/office/powerpoint/2010/main" val="120381525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US" dirty="0" smtClean="0"/>
              <a:t>Food security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066800"/>
            <a:ext cx="84582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 smtClean="0"/>
              <a:t>Built </a:t>
            </a:r>
            <a:r>
              <a:rPr lang="en-US" sz="2800" dirty="0"/>
              <a:t>on three pillars:</a:t>
            </a:r>
          </a:p>
          <a:p>
            <a:r>
              <a:rPr lang="en-US" sz="2800" dirty="0"/>
              <a:t>Food availability: sufficient quantities </a:t>
            </a: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	of </a:t>
            </a:r>
            <a:r>
              <a:rPr lang="en-US" sz="2800" dirty="0"/>
              <a:t>food available on a consistent basis.</a:t>
            </a:r>
          </a:p>
          <a:p>
            <a:r>
              <a:rPr lang="en-US" sz="2800" dirty="0"/>
              <a:t>Food access: having sufficient resources </a:t>
            </a:r>
            <a:endParaRPr lang="en-US" sz="2800" dirty="0" smtClean="0"/>
          </a:p>
          <a:p>
            <a:pPr marL="0" indent="0">
              <a:buNone/>
            </a:pPr>
            <a:r>
              <a:rPr lang="en-US" sz="2800" dirty="0"/>
              <a:t>	</a:t>
            </a:r>
            <a:r>
              <a:rPr lang="en-US" sz="2800" dirty="0" smtClean="0"/>
              <a:t>to </a:t>
            </a:r>
            <a:r>
              <a:rPr lang="en-US" sz="2800" dirty="0"/>
              <a:t>obtain appropriate foods </a:t>
            </a:r>
            <a:endParaRPr lang="en-US" sz="2800" dirty="0" smtClean="0"/>
          </a:p>
          <a:p>
            <a:pPr marL="0" indent="0">
              <a:buNone/>
            </a:pPr>
            <a:r>
              <a:rPr lang="en-US" sz="2800" dirty="0"/>
              <a:t>	</a:t>
            </a:r>
            <a:r>
              <a:rPr lang="en-US" sz="2800" dirty="0" smtClean="0"/>
              <a:t>for </a:t>
            </a:r>
            <a:r>
              <a:rPr lang="en-US" sz="2800" dirty="0"/>
              <a:t>a nutritious diet.</a:t>
            </a:r>
          </a:p>
          <a:p>
            <a:r>
              <a:rPr lang="en-US" sz="2800" dirty="0"/>
              <a:t>Food use: appropriate use </a:t>
            </a:r>
            <a:endParaRPr lang="en-US" sz="2800" dirty="0" smtClean="0"/>
          </a:p>
          <a:p>
            <a:pPr marL="0" indent="0">
              <a:buNone/>
            </a:pPr>
            <a:r>
              <a:rPr lang="en-US" sz="2800" dirty="0"/>
              <a:t>	</a:t>
            </a:r>
            <a:r>
              <a:rPr lang="en-US" sz="2800" dirty="0" smtClean="0"/>
              <a:t>based </a:t>
            </a:r>
            <a:r>
              <a:rPr lang="en-US" sz="2800" dirty="0"/>
              <a:t>on knowledge </a:t>
            </a:r>
            <a:endParaRPr lang="en-US" sz="2800" dirty="0" smtClean="0"/>
          </a:p>
          <a:p>
            <a:pPr marL="0" indent="0">
              <a:buNone/>
            </a:pPr>
            <a:r>
              <a:rPr lang="en-US" sz="2800" dirty="0"/>
              <a:t>	</a:t>
            </a:r>
            <a:r>
              <a:rPr lang="en-US" sz="2800" dirty="0" smtClean="0"/>
              <a:t>of </a:t>
            </a:r>
            <a:r>
              <a:rPr lang="en-US" sz="2800" dirty="0"/>
              <a:t>basic nutrition and care, </a:t>
            </a:r>
            <a:endParaRPr lang="en-US" sz="2800" dirty="0" smtClean="0"/>
          </a:p>
          <a:p>
            <a:pPr marL="0" indent="0">
              <a:buNone/>
            </a:pPr>
            <a:r>
              <a:rPr lang="en-US" sz="2800" dirty="0"/>
              <a:t>	</a:t>
            </a:r>
            <a:r>
              <a:rPr lang="en-US" sz="2800" dirty="0" smtClean="0"/>
              <a:t>as </a:t>
            </a:r>
            <a:r>
              <a:rPr lang="en-US" sz="2800" dirty="0"/>
              <a:t>well as adequate water </a:t>
            </a:r>
            <a:endParaRPr lang="en-US" sz="2800" dirty="0" smtClean="0"/>
          </a:p>
          <a:p>
            <a:pPr marL="0" indent="0">
              <a:buNone/>
            </a:pPr>
            <a:r>
              <a:rPr lang="en-US" sz="2800" dirty="0"/>
              <a:t>	</a:t>
            </a:r>
            <a:r>
              <a:rPr lang="en-US" sz="2800" dirty="0" smtClean="0"/>
              <a:t>and </a:t>
            </a:r>
            <a:r>
              <a:rPr lang="en-US" sz="2800" dirty="0"/>
              <a:t>sanitation.</a:t>
            </a:r>
          </a:p>
        </p:txBody>
      </p:sp>
      <p:sp>
        <p:nvSpPr>
          <p:cNvPr id="4" name="Ovál 3"/>
          <p:cNvSpPr/>
          <p:nvPr/>
        </p:nvSpPr>
        <p:spPr bwMode="auto">
          <a:xfrm>
            <a:off x="228600" y="1524000"/>
            <a:ext cx="8153400" cy="1143000"/>
          </a:xfrm>
          <a:prstGeom prst="ellipse">
            <a:avLst/>
          </a:prstGeom>
          <a:noFill/>
          <a:ln w="53975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" name="Ovál 4"/>
          <p:cNvSpPr/>
          <p:nvPr/>
        </p:nvSpPr>
        <p:spPr bwMode="auto">
          <a:xfrm>
            <a:off x="304800" y="4114800"/>
            <a:ext cx="5943600" cy="2514600"/>
          </a:xfrm>
          <a:prstGeom prst="ellipse">
            <a:avLst/>
          </a:prstGeom>
          <a:noFill/>
          <a:ln w="53975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7809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4638"/>
            <a:ext cx="8458200" cy="1143000"/>
          </a:xfrm>
        </p:spPr>
        <p:txBody>
          <a:bodyPr>
            <a:normAutofit fontScale="90000"/>
          </a:bodyPr>
          <a:lstStyle/>
          <a:p>
            <a:r>
              <a:rPr lang="cs-CZ" dirty="0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aily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precipitation</a:t>
            </a:r>
            <a:r>
              <a:rPr lang="cs-CZ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dirty="0" smtClean="0">
                <a:latin typeface="Arial" panose="020B0604020202020204" pitchFamily="34" charset="0"/>
                <a:cs typeface="Arial" panose="020B0604020202020204" pitchFamily="34" charset="0"/>
              </a:rPr>
              <a:t>RCP4.5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cs-CZ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winter</a:t>
            </a:r>
            <a:endParaRPr lang="cs-CZ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6330" name="Picture 10" descr="Euro-CORDEX-CMIP5_STS-2021-2050-1961-1990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32" y="1602010"/>
            <a:ext cx="3948736" cy="4522342"/>
          </a:xfrm>
        </p:spPr>
      </p:pic>
      <p:pic>
        <p:nvPicPr>
          <p:cNvPr id="56331" name="Picture 11" descr="Euro-CORDEX-CMIP5_STS-2041-2070-1961-1990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132" y="1602010"/>
            <a:ext cx="3948736" cy="4522342"/>
          </a:xfrm>
        </p:spPr>
      </p:pic>
      <p:sp>
        <p:nvSpPr>
          <p:cNvPr id="56326" name="TextovéPole 7"/>
          <p:cNvSpPr txBox="1">
            <a:spLocks noChangeArrowheads="1"/>
          </p:cNvSpPr>
          <p:nvPr/>
        </p:nvSpPr>
        <p:spPr bwMode="auto">
          <a:xfrm>
            <a:off x="1035050" y="1557338"/>
            <a:ext cx="3059113" cy="58420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1600">
                <a:solidFill>
                  <a:srgbClr val="FFFF00"/>
                </a:solidFill>
                <a:latin typeface="Arial" charset="0"/>
                <a:ea typeface="+mn-ea"/>
                <a:cs typeface="Arial" charset="0"/>
              </a:rPr>
              <a:t>CNRM-CM5 &amp; RegCM</a:t>
            </a:r>
            <a:endParaRPr lang="cs-CZ" sz="1600">
              <a:solidFill>
                <a:srgbClr val="FFFF00"/>
              </a:solidFill>
              <a:latin typeface="Arial" charset="0"/>
              <a:ea typeface="+mn-ea"/>
              <a:cs typeface="Arial" charset="0"/>
            </a:endParaRPr>
          </a:p>
          <a:p>
            <a:pPr algn="ctr"/>
            <a:r>
              <a:rPr lang="cs-CZ" sz="1600">
                <a:solidFill>
                  <a:srgbClr val="FFFF00"/>
                </a:solidFill>
                <a:latin typeface="Arial" charset="0"/>
                <a:ea typeface="+mn-ea"/>
                <a:cs typeface="Arial" charset="0"/>
              </a:rPr>
              <a:t>2021-2050 </a:t>
            </a:r>
            <a:r>
              <a:rPr lang="en-US" sz="1600">
                <a:solidFill>
                  <a:srgbClr val="FFFF00"/>
                </a:solidFill>
                <a:latin typeface="Arial" charset="0"/>
                <a:ea typeface="+mn-ea"/>
                <a:cs typeface="Arial" charset="0"/>
              </a:rPr>
              <a:t>vs. </a:t>
            </a:r>
            <a:r>
              <a:rPr lang="cs-CZ" sz="1600">
                <a:solidFill>
                  <a:srgbClr val="FFFF00"/>
                </a:solidFill>
                <a:latin typeface="Arial" charset="0"/>
                <a:ea typeface="+mn-ea"/>
                <a:cs typeface="Arial" charset="0"/>
              </a:rPr>
              <a:t>1961-1990</a:t>
            </a:r>
          </a:p>
        </p:txBody>
      </p:sp>
      <p:sp>
        <p:nvSpPr>
          <p:cNvPr id="56327" name="TextovéPole 7"/>
          <p:cNvSpPr txBox="1">
            <a:spLocks noChangeArrowheads="1"/>
          </p:cNvSpPr>
          <p:nvPr/>
        </p:nvSpPr>
        <p:spPr bwMode="auto">
          <a:xfrm>
            <a:off x="5219700" y="1587500"/>
            <a:ext cx="3059113" cy="58420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1600">
                <a:solidFill>
                  <a:srgbClr val="FFFF00"/>
                </a:solidFill>
                <a:latin typeface="Arial" charset="0"/>
                <a:ea typeface="+mn-ea"/>
                <a:cs typeface="Arial" charset="0"/>
              </a:rPr>
              <a:t>CNRM-CM5 &amp; RegCM</a:t>
            </a:r>
            <a:endParaRPr lang="cs-CZ" sz="1600">
              <a:solidFill>
                <a:srgbClr val="FFFF00"/>
              </a:solidFill>
              <a:latin typeface="Arial" charset="0"/>
              <a:ea typeface="+mn-ea"/>
              <a:cs typeface="Arial" charset="0"/>
            </a:endParaRPr>
          </a:p>
          <a:p>
            <a:pPr algn="ctr"/>
            <a:r>
              <a:rPr lang="cs-CZ" sz="1600">
                <a:solidFill>
                  <a:srgbClr val="FFFF00"/>
                </a:solidFill>
                <a:latin typeface="Arial" charset="0"/>
                <a:ea typeface="+mn-ea"/>
                <a:cs typeface="Arial" charset="0"/>
              </a:rPr>
              <a:t>2041-2070 </a:t>
            </a:r>
            <a:r>
              <a:rPr lang="en-US" sz="1600">
                <a:solidFill>
                  <a:srgbClr val="FFFF00"/>
                </a:solidFill>
                <a:latin typeface="Arial" charset="0"/>
                <a:ea typeface="+mn-ea"/>
                <a:cs typeface="Arial" charset="0"/>
              </a:rPr>
              <a:t>vs. </a:t>
            </a:r>
            <a:r>
              <a:rPr lang="cs-CZ" sz="1600">
                <a:solidFill>
                  <a:srgbClr val="FFFF00"/>
                </a:solidFill>
                <a:latin typeface="Arial" charset="0"/>
                <a:ea typeface="+mn-ea"/>
                <a:cs typeface="Arial" charset="0"/>
              </a:rPr>
              <a:t>1961-1990</a:t>
            </a:r>
          </a:p>
        </p:txBody>
      </p:sp>
    </p:spTree>
    <p:extLst>
      <p:ext uri="{BB962C8B-B14F-4D97-AF65-F5344CB8AC3E}">
        <p14:creationId xmlns:p14="http://schemas.microsoft.com/office/powerpoint/2010/main" val="52481224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Nadpis 1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1143000"/>
          </a:xfrm>
        </p:spPr>
        <p:txBody>
          <a:bodyPr/>
          <a:lstStyle/>
          <a:p>
            <a:r>
              <a:rPr lang="en-US" dirty="0" smtClean="0"/>
              <a:t>Discussion</a:t>
            </a:r>
            <a:endParaRPr lang="cs-CZ" dirty="0" smtClean="0"/>
          </a:p>
        </p:txBody>
      </p:sp>
      <p:pic>
        <p:nvPicPr>
          <p:cNvPr id="717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650" y="998538"/>
            <a:ext cx="7632700" cy="5729287"/>
          </a:xfrm>
          <a:noFill/>
        </p:spPr>
      </p:pic>
    </p:spTree>
    <p:extLst>
      <p:ext uri="{BB962C8B-B14F-4D97-AF65-F5344CB8AC3E}">
        <p14:creationId xmlns:p14="http://schemas.microsoft.com/office/powerpoint/2010/main" val="122864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smtClean="0"/>
              <a:t>COordinated Regional climate</a:t>
            </a:r>
            <a:br>
              <a:rPr lang="cs-CZ" b="1" smtClean="0"/>
            </a:br>
            <a:r>
              <a:rPr lang="cs-CZ" b="1" smtClean="0"/>
              <a:t>Downscaling EXperiment</a:t>
            </a:r>
            <a:endParaRPr lang="cs-CZ" smtClean="0"/>
          </a:p>
        </p:txBody>
      </p:sp>
      <p:pic>
        <p:nvPicPr>
          <p:cNvPr id="2560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23938" y="1600200"/>
            <a:ext cx="7096125" cy="4525963"/>
          </a:xfrm>
          <a:noFill/>
        </p:spPr>
      </p:pic>
      <p:pic>
        <p:nvPicPr>
          <p:cNvPr id="2560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463" y="6286500"/>
            <a:ext cx="2095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9863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>
          <a:xfrm>
            <a:off x="381000" y="1295400"/>
            <a:ext cx="8610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New relevant action proposed within CORDEX 			- CORE</a:t>
            </a:r>
          </a:p>
          <a:p>
            <a:r>
              <a:rPr lang="en-US" dirty="0" smtClean="0"/>
              <a:t>Extended coverage of the regions</a:t>
            </a:r>
          </a:p>
          <a:p>
            <a:r>
              <a:rPr lang="en-US" dirty="0" smtClean="0"/>
              <a:t>More simulations of the same base</a:t>
            </a:r>
          </a:p>
          <a:p>
            <a:pPr lvl="1"/>
            <a:r>
              <a:rPr lang="en-US" dirty="0" smtClean="0"/>
              <a:t>Selected common GCMs</a:t>
            </a:r>
          </a:p>
          <a:p>
            <a:pPr lvl="1"/>
            <a:r>
              <a:rPr lang="en-US" dirty="0" smtClean="0"/>
              <a:t>Common RCMs (optionally “community” </a:t>
            </a:r>
          </a:p>
          <a:p>
            <a:pPr marL="457200" lvl="1" indent="0">
              <a:buNone/>
            </a:pPr>
            <a:r>
              <a:rPr lang="en-US" dirty="0"/>
              <a:t>	</a:t>
            </a:r>
            <a:r>
              <a:rPr lang="en-US" dirty="0" smtClean="0"/>
              <a:t>models to be able to spread </a:t>
            </a:r>
          </a:p>
          <a:p>
            <a:pPr marL="457200" lvl="1" indent="0">
              <a:buNone/>
            </a:pPr>
            <a:r>
              <a:rPr lang="en-US" dirty="0"/>
              <a:t>	</a:t>
            </a:r>
            <a:r>
              <a:rPr lang="en-US" dirty="0" smtClean="0"/>
              <a:t>the simulations</a:t>
            </a:r>
          </a:p>
          <a:p>
            <a:r>
              <a:rPr lang="en-US" dirty="0" smtClean="0"/>
              <a:t>More different scenarios </a:t>
            </a:r>
          </a:p>
          <a:p>
            <a:r>
              <a:rPr lang="en-US" dirty="0" smtClean="0"/>
              <a:t>High resolution (10-25 km)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36664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466" name="Picture 2" descr="farmerlookingu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834"/>
          <a:stretch>
            <a:fillRect/>
          </a:stretch>
        </p:blipFill>
        <p:spPr bwMode="auto">
          <a:xfrm>
            <a:off x="0" y="0"/>
            <a:ext cx="31242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0467" name="Picture 3" descr="midw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10"/>
          <a:stretch>
            <a:fillRect/>
          </a:stretch>
        </p:blipFill>
        <p:spPr bwMode="auto">
          <a:xfrm>
            <a:off x="2667000" y="2114550"/>
            <a:ext cx="6469063" cy="474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0468" name="Picture 4" descr="farm_saskfire02072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5" r="16251"/>
          <a:stretch>
            <a:fillRect/>
          </a:stretch>
        </p:blipFill>
        <p:spPr bwMode="auto">
          <a:xfrm>
            <a:off x="0" y="0"/>
            <a:ext cx="3087688" cy="319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0469" name="Picture 5" descr="diseasedtobacc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0" r="27000"/>
          <a:stretch>
            <a:fillRect/>
          </a:stretch>
        </p:blipFill>
        <p:spPr bwMode="auto">
          <a:xfrm>
            <a:off x="2667000" y="0"/>
            <a:ext cx="3251200" cy="356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0470" name="Picture 6" descr="knizak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4" r="27234" b="13043"/>
          <a:stretch>
            <a:fillRect/>
          </a:stretch>
        </p:blipFill>
        <p:spPr bwMode="auto">
          <a:xfrm>
            <a:off x="5418138" y="0"/>
            <a:ext cx="3725862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0471" name="Picture 7" descr="pragu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19" b="5714"/>
          <a:stretch>
            <a:fillRect/>
          </a:stretch>
        </p:blipFill>
        <p:spPr bwMode="auto">
          <a:xfrm>
            <a:off x="4862513" y="2586038"/>
            <a:ext cx="3976687" cy="366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0472" name="Text Box 8"/>
          <p:cNvSpPr txBox="1">
            <a:spLocks noChangeArrowheads="1"/>
          </p:cNvSpPr>
          <p:nvPr/>
        </p:nvSpPr>
        <p:spPr bwMode="auto">
          <a:xfrm rot="19532149">
            <a:off x="-481764" y="2666445"/>
            <a:ext cx="10136109" cy="1200329"/>
          </a:xfrm>
          <a:prstGeom prst="rect">
            <a:avLst/>
          </a:prstGeom>
          <a:solidFill>
            <a:srgbClr val="92D050">
              <a:alpha val="39000"/>
            </a:srgbClr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altLang="cs-CZ" sz="7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Thanks for your </a:t>
            </a:r>
            <a:r>
              <a:rPr lang="en-US" altLang="cs-CZ" sz="7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atention</a:t>
            </a:r>
            <a:endParaRPr lang="en-US" altLang="cs-CZ" sz="7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90473" name="Text Box 9"/>
          <p:cNvSpPr txBox="1">
            <a:spLocks noChangeArrowheads="1"/>
          </p:cNvSpPr>
          <p:nvPr/>
        </p:nvSpPr>
        <p:spPr bwMode="auto">
          <a:xfrm>
            <a:off x="1584325" y="49895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cs-CZ" altLang="cs-CZ" sz="18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3989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0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7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farmerlookingu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834"/>
          <a:stretch>
            <a:fillRect/>
          </a:stretch>
        </p:blipFill>
        <p:spPr bwMode="auto">
          <a:xfrm>
            <a:off x="0" y="0"/>
            <a:ext cx="31242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473912" y="533400"/>
            <a:ext cx="7086600" cy="1143000"/>
          </a:xfrm>
        </p:spPr>
        <p:txBody>
          <a:bodyPr/>
          <a:lstStyle/>
          <a:p>
            <a:r>
              <a:rPr lang="en-US" dirty="0" smtClean="0"/>
              <a:t>Food security</a:t>
            </a:r>
            <a:br>
              <a:rPr lang="en-US" dirty="0" smtClean="0"/>
            </a:br>
            <a:r>
              <a:rPr lang="en-US" dirty="0" smtClean="0"/>
              <a:t>and</a:t>
            </a:r>
            <a:br>
              <a:rPr lang="en-US" dirty="0" smtClean="0"/>
            </a:br>
            <a:r>
              <a:rPr lang="en-US" dirty="0" smtClean="0"/>
              <a:t>climate conditions</a:t>
            </a:r>
            <a:endParaRPr lang="cs-CZ" dirty="0"/>
          </a:p>
        </p:txBody>
      </p:sp>
      <p:graphicFrame>
        <p:nvGraphicFramePr>
          <p:cNvPr id="6" name="Zástupný symbol pro obsah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4460413"/>
              </p:ext>
            </p:extLst>
          </p:nvPr>
        </p:nvGraphicFramePr>
        <p:xfrm>
          <a:off x="457200" y="2103438"/>
          <a:ext cx="84582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6829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armerlookingu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834"/>
          <a:stretch>
            <a:fillRect/>
          </a:stretch>
        </p:blipFill>
        <p:spPr bwMode="auto">
          <a:xfrm>
            <a:off x="0" y="0"/>
            <a:ext cx="31242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905000" y="533400"/>
            <a:ext cx="8229600" cy="1143000"/>
          </a:xfrm>
        </p:spPr>
        <p:txBody>
          <a:bodyPr/>
          <a:lstStyle/>
          <a:p>
            <a:r>
              <a:rPr lang="en-US" dirty="0" smtClean="0"/>
              <a:t>Food security</a:t>
            </a:r>
            <a:br>
              <a:rPr lang="en-US" dirty="0" smtClean="0"/>
            </a:br>
            <a:r>
              <a:rPr lang="en-US" dirty="0" smtClean="0"/>
              <a:t>and</a:t>
            </a:r>
            <a:br>
              <a:rPr lang="en-US" dirty="0" smtClean="0"/>
            </a:br>
            <a:r>
              <a:rPr lang="en-US" dirty="0" smtClean="0"/>
              <a:t>climate change</a:t>
            </a:r>
            <a:endParaRPr lang="cs-CZ" dirty="0"/>
          </a:p>
        </p:txBody>
      </p:sp>
      <p:graphicFrame>
        <p:nvGraphicFramePr>
          <p:cNvPr id="6" name="Zástupný symbol pro obsah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60039520"/>
              </p:ext>
            </p:extLst>
          </p:nvPr>
        </p:nvGraphicFramePr>
        <p:xfrm>
          <a:off x="457200" y="2103438"/>
          <a:ext cx="84582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93743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Climate factors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idx="1"/>
          </p:nvPr>
        </p:nvSpPr>
        <p:spPr>
          <a:xfrm>
            <a:off x="152400" y="1535113"/>
            <a:ext cx="4040188" cy="639762"/>
          </a:xfrm>
        </p:spPr>
        <p:txBody>
          <a:bodyPr/>
          <a:lstStyle/>
          <a:p>
            <a:pPr algn="ctr"/>
            <a:r>
              <a:rPr lang="en-US" dirty="0" smtClean="0"/>
              <a:t>WATER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581400" cy="3540125"/>
          </a:xfrm>
          <a:solidFill>
            <a:srgbClr val="FF0000"/>
          </a:solidFill>
        </p:spPr>
        <p:txBody>
          <a:bodyPr/>
          <a:lstStyle/>
          <a:p>
            <a:r>
              <a:rPr lang="en-US" dirty="0" smtClean="0"/>
              <a:t>Precipitation</a:t>
            </a:r>
          </a:p>
          <a:p>
            <a:r>
              <a:rPr lang="en-US" dirty="0" smtClean="0"/>
              <a:t>Evaporation</a:t>
            </a:r>
          </a:p>
          <a:p>
            <a:r>
              <a:rPr lang="en-US" dirty="0" smtClean="0"/>
              <a:t>Evapotranspiration</a:t>
            </a:r>
          </a:p>
          <a:p>
            <a:r>
              <a:rPr lang="en-US" dirty="0" smtClean="0"/>
              <a:t>Runoff</a:t>
            </a:r>
          </a:p>
          <a:p>
            <a:r>
              <a:rPr lang="en-US" dirty="0" smtClean="0"/>
              <a:t>Annual cycle</a:t>
            </a:r>
          </a:p>
          <a:p>
            <a:r>
              <a:rPr lang="en-US" dirty="0" smtClean="0"/>
              <a:t>…</a:t>
            </a:r>
            <a:endParaRPr lang="cs-CZ" dirty="0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3"/>
          </p:nvPr>
        </p:nvSpPr>
        <p:spPr>
          <a:xfrm>
            <a:off x="4873625" y="1535113"/>
            <a:ext cx="4041775" cy="639762"/>
          </a:xfrm>
        </p:spPr>
        <p:txBody>
          <a:bodyPr/>
          <a:lstStyle/>
          <a:p>
            <a:pPr algn="ctr"/>
            <a:r>
              <a:rPr lang="en-US" dirty="0" smtClean="0"/>
              <a:t>TEMPERATURE</a:t>
            </a:r>
            <a:endParaRPr lang="cs-CZ" dirty="0"/>
          </a:p>
        </p:txBody>
      </p:sp>
      <p:sp>
        <p:nvSpPr>
          <p:cNvPr id="7" name="Zástupný symbol pro obsah 6"/>
          <p:cNvSpPr>
            <a:spLocks noGrp="1"/>
          </p:cNvSpPr>
          <p:nvPr>
            <p:ph sz="quarter" idx="4"/>
          </p:nvPr>
        </p:nvSpPr>
        <p:spPr>
          <a:xfrm>
            <a:off x="5105400" y="2174875"/>
            <a:ext cx="3733800" cy="3540125"/>
          </a:xfrm>
          <a:solidFill>
            <a:srgbClr val="FF0000"/>
          </a:solidFill>
        </p:spPr>
        <p:txBody>
          <a:bodyPr/>
          <a:lstStyle/>
          <a:p>
            <a:r>
              <a:rPr lang="en-US" dirty="0" smtClean="0"/>
              <a:t>Mean daily temperature</a:t>
            </a:r>
          </a:p>
          <a:p>
            <a:r>
              <a:rPr lang="en-US" dirty="0" smtClean="0"/>
              <a:t>Daily maximum</a:t>
            </a:r>
          </a:p>
          <a:p>
            <a:r>
              <a:rPr lang="en-US" dirty="0" smtClean="0"/>
              <a:t>Daily minimum</a:t>
            </a:r>
          </a:p>
          <a:p>
            <a:r>
              <a:rPr lang="en-US" dirty="0" smtClean="0"/>
              <a:t>Monthly, seasonal</a:t>
            </a:r>
          </a:p>
          <a:p>
            <a:pPr marL="0" indent="0">
              <a:buNone/>
            </a:pPr>
            <a:r>
              <a:rPr lang="en-US" dirty="0" smtClean="0"/>
              <a:t>       mean temperature</a:t>
            </a:r>
          </a:p>
          <a:p>
            <a:r>
              <a:rPr lang="en-US" dirty="0" smtClean="0"/>
              <a:t>Annual cycle</a:t>
            </a:r>
          </a:p>
          <a:p>
            <a:r>
              <a:rPr lang="en-US" dirty="0" smtClean="0"/>
              <a:t>Radiation</a:t>
            </a:r>
          </a:p>
          <a:p>
            <a:r>
              <a:rPr lang="en-US" dirty="0" smtClean="0"/>
              <a:t>Sensible heat flux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8" name="Obousměrná vodorovná šipka 7"/>
          <p:cNvSpPr/>
          <p:nvPr/>
        </p:nvSpPr>
        <p:spPr bwMode="auto">
          <a:xfrm>
            <a:off x="4003088" y="3581400"/>
            <a:ext cx="1143000" cy="685800"/>
          </a:xfrm>
          <a:prstGeom prst="leftRightArrow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354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Climate indices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idx="1"/>
          </p:nvPr>
        </p:nvSpPr>
        <p:spPr>
          <a:xfrm>
            <a:off x="152400" y="1535113"/>
            <a:ext cx="4040188" cy="639762"/>
          </a:xfrm>
        </p:spPr>
        <p:txBody>
          <a:bodyPr/>
          <a:lstStyle/>
          <a:p>
            <a:pPr algn="ctr"/>
            <a:r>
              <a:rPr lang="en-US" dirty="0" smtClean="0"/>
              <a:t>WATER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581400" cy="3540125"/>
          </a:xfrm>
          <a:solidFill>
            <a:srgbClr val="FF0000"/>
          </a:solidFill>
        </p:spPr>
        <p:txBody>
          <a:bodyPr/>
          <a:lstStyle/>
          <a:p>
            <a:r>
              <a:rPr lang="en-US" dirty="0" smtClean="0"/>
              <a:t>Dry periods</a:t>
            </a:r>
          </a:p>
          <a:p>
            <a:r>
              <a:rPr lang="en-US" dirty="0" smtClean="0"/>
              <a:t>Wet days</a:t>
            </a:r>
          </a:p>
          <a:p>
            <a:r>
              <a:rPr lang="en-US" dirty="0" smtClean="0"/>
              <a:t>Number of dry spells</a:t>
            </a:r>
          </a:p>
          <a:p>
            <a:r>
              <a:rPr lang="en-US" dirty="0" smtClean="0"/>
              <a:t>Maximum length 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of dry spell</a:t>
            </a:r>
          </a:p>
          <a:p>
            <a:r>
              <a:rPr lang="en-US" dirty="0" smtClean="0"/>
              <a:t>Droughts</a:t>
            </a:r>
          </a:p>
          <a:p>
            <a:r>
              <a:rPr lang="en-US" dirty="0" smtClean="0"/>
              <a:t>…</a:t>
            </a:r>
            <a:endParaRPr lang="cs-CZ" dirty="0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3"/>
          </p:nvPr>
        </p:nvSpPr>
        <p:spPr>
          <a:xfrm>
            <a:off x="4873625" y="1535113"/>
            <a:ext cx="4041775" cy="639762"/>
          </a:xfrm>
        </p:spPr>
        <p:txBody>
          <a:bodyPr/>
          <a:lstStyle/>
          <a:p>
            <a:pPr algn="ctr"/>
            <a:r>
              <a:rPr lang="en-US" dirty="0" smtClean="0"/>
              <a:t>TEMPERATURE</a:t>
            </a:r>
            <a:endParaRPr lang="cs-CZ" dirty="0"/>
          </a:p>
        </p:txBody>
      </p:sp>
      <p:sp>
        <p:nvSpPr>
          <p:cNvPr id="7" name="Zástupný symbol pro obsah 6"/>
          <p:cNvSpPr>
            <a:spLocks noGrp="1"/>
          </p:cNvSpPr>
          <p:nvPr>
            <p:ph sz="quarter" idx="4"/>
          </p:nvPr>
        </p:nvSpPr>
        <p:spPr>
          <a:xfrm>
            <a:off x="4953000" y="2174875"/>
            <a:ext cx="3886200" cy="4073525"/>
          </a:xfrm>
          <a:solidFill>
            <a:srgbClr val="FF0000"/>
          </a:solidFill>
        </p:spPr>
        <p:txBody>
          <a:bodyPr/>
          <a:lstStyle/>
          <a:p>
            <a:r>
              <a:rPr lang="en-US" dirty="0" smtClean="0"/>
              <a:t>Number of days</a:t>
            </a:r>
          </a:p>
          <a:p>
            <a:pPr lvl="1"/>
            <a:r>
              <a:rPr lang="en-US" dirty="0" smtClean="0"/>
              <a:t>summer</a:t>
            </a:r>
          </a:p>
          <a:p>
            <a:pPr lvl="1"/>
            <a:r>
              <a:rPr lang="en-US" dirty="0" smtClean="0"/>
              <a:t>tropical</a:t>
            </a:r>
          </a:p>
          <a:p>
            <a:pPr lvl="1"/>
            <a:r>
              <a:rPr lang="en-US" dirty="0" smtClean="0"/>
              <a:t>frost</a:t>
            </a:r>
          </a:p>
          <a:p>
            <a:pPr lvl="1"/>
            <a:r>
              <a:rPr lang="en-US" dirty="0" smtClean="0"/>
              <a:t>icing</a:t>
            </a:r>
          </a:p>
          <a:p>
            <a:r>
              <a:rPr lang="en-US" dirty="0" smtClean="0"/>
              <a:t>Growing season days</a:t>
            </a:r>
          </a:p>
          <a:p>
            <a:r>
              <a:rPr lang="en-US" dirty="0"/>
              <a:t>Warm spell </a:t>
            </a:r>
            <a:r>
              <a:rPr lang="en-US" dirty="0" smtClean="0"/>
              <a:t>duration</a:t>
            </a:r>
          </a:p>
          <a:p>
            <a:r>
              <a:rPr lang="en-US" dirty="0" smtClean="0"/>
              <a:t>Cold </a:t>
            </a:r>
            <a:r>
              <a:rPr lang="en-US" dirty="0"/>
              <a:t>spell </a:t>
            </a:r>
            <a:r>
              <a:rPr lang="en-US" dirty="0" smtClean="0"/>
              <a:t>duration</a:t>
            </a:r>
          </a:p>
          <a:p>
            <a:r>
              <a:rPr lang="en-US" dirty="0" smtClean="0"/>
              <a:t>Daily temperature range</a:t>
            </a:r>
          </a:p>
          <a:p>
            <a:r>
              <a:rPr lang="en-US" dirty="0" smtClean="0"/>
              <a:t>…</a:t>
            </a:r>
          </a:p>
          <a:p>
            <a:endParaRPr lang="en-US" dirty="0" smtClean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46103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 simulations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solidFill>
            <a:srgbClr val="92D050"/>
          </a:solidFill>
        </p:spPr>
        <p:txBody>
          <a:bodyPr/>
          <a:lstStyle/>
          <a:p>
            <a:pPr algn="ctr"/>
            <a:r>
              <a:rPr lang="en-US" dirty="0" smtClean="0"/>
              <a:t>GCM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CMIP5 results analysis</a:t>
            </a:r>
          </a:p>
          <a:p>
            <a:r>
              <a:rPr lang="en-US" dirty="0" smtClean="0"/>
              <a:t>Driving fields for RCM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solidFill>
            <a:srgbClr val="92D050"/>
          </a:solidFill>
        </p:spPr>
        <p:txBody>
          <a:bodyPr/>
          <a:lstStyle/>
          <a:p>
            <a:pPr algn="ctr"/>
            <a:r>
              <a:rPr lang="en-US" dirty="0" smtClean="0"/>
              <a:t>RCM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CORDEX contributions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using </a:t>
            </a:r>
            <a:r>
              <a:rPr lang="en-US" dirty="0" err="1" smtClean="0"/>
              <a:t>RegCM</a:t>
            </a:r>
            <a:endParaRPr lang="en-US" dirty="0" smtClean="0"/>
          </a:p>
          <a:p>
            <a:pPr lvl="1"/>
            <a:r>
              <a:rPr lang="en-US" dirty="0" err="1" smtClean="0"/>
              <a:t>EuroCORDEX</a:t>
            </a:r>
            <a:endParaRPr lang="en-US" dirty="0" smtClean="0"/>
          </a:p>
          <a:p>
            <a:pPr lvl="1"/>
            <a:r>
              <a:rPr lang="en-US" dirty="0" smtClean="0"/>
              <a:t>Africa</a:t>
            </a:r>
          </a:p>
          <a:p>
            <a:pPr lvl="1"/>
            <a:r>
              <a:rPr lang="en-US" dirty="0" smtClean="0"/>
              <a:t>Asia</a:t>
            </a:r>
          </a:p>
          <a:p>
            <a:r>
              <a:rPr lang="en-US" dirty="0" err="1" smtClean="0"/>
              <a:t>EuroCORDEX</a:t>
            </a:r>
            <a:r>
              <a:rPr lang="en-US" dirty="0" smtClean="0"/>
              <a:t> results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 analysis</a:t>
            </a:r>
          </a:p>
          <a:p>
            <a:r>
              <a:rPr lang="en-US" dirty="0" smtClean="0"/>
              <a:t>Nonlinear techniques </a:t>
            </a:r>
          </a:p>
          <a:p>
            <a:r>
              <a:rPr lang="en-US" dirty="0" smtClean="0"/>
              <a:t>Bias correction</a:t>
            </a:r>
            <a:endParaRPr lang="cs-CZ" dirty="0"/>
          </a:p>
        </p:txBody>
      </p:sp>
      <p:sp>
        <p:nvSpPr>
          <p:cNvPr id="7" name="Zástupný symbol pro text 4"/>
          <p:cNvSpPr txBox="1">
            <a:spLocks/>
          </p:cNvSpPr>
          <p:nvPr/>
        </p:nvSpPr>
        <p:spPr bwMode="auto">
          <a:xfrm>
            <a:off x="4648200" y="6096000"/>
            <a:ext cx="4041775" cy="639762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marL="0" indent="0" algn="l" rtl="0" eaLnBrk="0" fontAlgn="base" latinLnBrk="1" hangingPunct="0">
              <a:spcBef>
                <a:spcPct val="20000"/>
              </a:spcBef>
              <a:spcAft>
                <a:spcPct val="0"/>
              </a:spcAft>
              <a:buNone/>
              <a:defRPr kumimoji="1" sz="2400" b="1">
                <a:solidFill>
                  <a:srgbClr val="FFFF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rtl="0" eaLnBrk="0" fontAlgn="base" latinLnBrk="1" hangingPunct="0">
              <a:spcBef>
                <a:spcPct val="20000"/>
              </a:spcBef>
              <a:spcAft>
                <a:spcPct val="0"/>
              </a:spcAft>
              <a:buNone/>
              <a:defRPr kumimoji="1" sz="2000" b="1">
                <a:solidFill>
                  <a:schemeClr val="tx1"/>
                </a:solidFill>
                <a:latin typeface="+mn-lt"/>
                <a:ea typeface="+mn-ea"/>
              </a:defRPr>
            </a:lvl2pPr>
            <a:lvl3pPr marL="914400" indent="0" algn="l" rtl="0" eaLnBrk="0" fontAlgn="base" latinLnBrk="1" hangingPunct="0">
              <a:spcBef>
                <a:spcPct val="20000"/>
              </a:spcBef>
              <a:spcAft>
                <a:spcPct val="0"/>
              </a:spcAft>
              <a:buNone/>
              <a:defRPr kumimoji="1" sz="1800" b="1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0" algn="l" rtl="0" eaLnBrk="0" fontAlgn="base" latinLnBrk="1" hangingPunct="0">
              <a:spcBef>
                <a:spcPct val="20000"/>
              </a:spcBef>
              <a:spcAft>
                <a:spcPct val="0"/>
              </a:spcAft>
              <a:buNone/>
              <a:defRPr kumimoji="1" sz="1600" b="1">
                <a:solidFill>
                  <a:schemeClr val="tx1"/>
                </a:solidFill>
                <a:latin typeface="+mn-lt"/>
                <a:ea typeface="+mn-ea"/>
              </a:defRPr>
            </a:lvl4pPr>
            <a:lvl5pPr marL="1828800" indent="0" algn="l" rtl="0" eaLnBrk="0" fontAlgn="base" latinLnBrk="1" hangingPunct="0">
              <a:spcBef>
                <a:spcPct val="20000"/>
              </a:spcBef>
              <a:spcAft>
                <a:spcPct val="0"/>
              </a:spcAft>
              <a:buNone/>
              <a:defRPr kumimoji="1" sz="1600" b="1">
                <a:solidFill>
                  <a:schemeClr val="tx1"/>
                </a:solidFill>
                <a:latin typeface="+mn-lt"/>
                <a:ea typeface="+mn-ea"/>
              </a:defRPr>
            </a:lvl5pPr>
            <a:lvl6pPr marL="2286000" indent="0" algn="l" rtl="0" fontAlgn="base" latinLnBrk="1">
              <a:spcBef>
                <a:spcPct val="20000"/>
              </a:spcBef>
              <a:spcAft>
                <a:spcPct val="0"/>
              </a:spcAft>
              <a:buNone/>
              <a:defRPr kumimoji="1" sz="1600" b="1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l" rtl="0" fontAlgn="base" latinLnBrk="1">
              <a:spcBef>
                <a:spcPct val="20000"/>
              </a:spcBef>
              <a:spcAft>
                <a:spcPct val="0"/>
              </a:spcAft>
              <a:buNone/>
              <a:defRPr kumimoji="1" sz="1600" b="1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l" rtl="0" fontAlgn="base" latinLnBrk="1">
              <a:spcBef>
                <a:spcPct val="20000"/>
              </a:spcBef>
              <a:spcAft>
                <a:spcPct val="0"/>
              </a:spcAft>
              <a:buNone/>
              <a:defRPr kumimoji="1" sz="1600" b="1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l" rtl="0" fontAlgn="base" latinLnBrk="1">
              <a:spcBef>
                <a:spcPct val="20000"/>
              </a:spcBef>
              <a:spcAft>
                <a:spcPct val="0"/>
              </a:spcAft>
              <a:buNone/>
              <a:defRPr kumimoji="1" sz="1600" b="1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algn="ctr"/>
            <a:r>
              <a:rPr lang="en-US" kern="0" dirty="0" smtClean="0"/>
              <a:t>ESD</a:t>
            </a:r>
            <a:endParaRPr lang="cs-CZ" kern="0" dirty="0"/>
          </a:p>
        </p:txBody>
      </p:sp>
    </p:spTree>
    <p:extLst>
      <p:ext uri="{BB962C8B-B14F-4D97-AF65-F5344CB8AC3E}">
        <p14:creationId xmlns:p14="http://schemas.microsoft.com/office/powerpoint/2010/main" val="43832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Previous experience</a:t>
            </a:r>
            <a:endParaRPr lang="cs-CZ" dirty="0"/>
          </a:p>
        </p:txBody>
      </p:sp>
      <p:sp>
        <p:nvSpPr>
          <p:cNvPr id="8" name="Zástupný symbol pro obsah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EC </a:t>
            </a:r>
            <a:r>
              <a:rPr lang="en-US" dirty="0"/>
              <a:t>FP6 </a:t>
            </a:r>
            <a:r>
              <a:rPr lang="en-US" dirty="0" smtClean="0"/>
              <a:t>CECILIA </a:t>
            </a:r>
            <a:r>
              <a:rPr lang="en-US" dirty="0"/>
              <a:t>(Central and Eastern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Europe </a:t>
            </a:r>
            <a:r>
              <a:rPr lang="en-US" dirty="0"/>
              <a:t>Climate Change Impact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and </a:t>
            </a:r>
            <a:r>
              <a:rPr lang="en-US" dirty="0"/>
              <a:t>Vulnerability Assessment, </a:t>
            </a:r>
            <a:r>
              <a:rPr lang="en-US" dirty="0" smtClean="0"/>
              <a:t>2006-9)</a:t>
            </a:r>
          </a:p>
          <a:p>
            <a:r>
              <a:rPr lang="en-US" dirty="0" smtClean="0"/>
              <a:t>COST734 (2009-2011), </a:t>
            </a:r>
          </a:p>
          <a:p>
            <a:r>
              <a:rPr lang="en-US" dirty="0" smtClean="0"/>
              <a:t>EC </a:t>
            </a:r>
            <a:r>
              <a:rPr lang="en-US" dirty="0"/>
              <a:t>FP6 ENSEMBLES (2004-2009), </a:t>
            </a:r>
            <a:endParaRPr lang="en-US" dirty="0" smtClean="0"/>
          </a:p>
          <a:p>
            <a:r>
              <a:rPr lang="en-US" dirty="0" smtClean="0"/>
              <a:t>EC </a:t>
            </a:r>
            <a:r>
              <a:rPr lang="en-US" dirty="0"/>
              <a:t>FP7 </a:t>
            </a:r>
            <a:r>
              <a:rPr lang="en-US" dirty="0" smtClean="0"/>
              <a:t>MEGAPOLI </a:t>
            </a:r>
            <a:r>
              <a:rPr lang="en-US" dirty="0"/>
              <a:t>(2008-2011</a:t>
            </a:r>
            <a:r>
              <a:rPr lang="en-US" dirty="0" smtClean="0"/>
              <a:t>),</a:t>
            </a:r>
          </a:p>
          <a:p>
            <a:r>
              <a:rPr lang="en-US" dirty="0" smtClean="0"/>
              <a:t>UHI </a:t>
            </a:r>
            <a:r>
              <a:rPr lang="en-US" dirty="0"/>
              <a:t>(Urban Heat Island)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of </a:t>
            </a:r>
            <a:r>
              <a:rPr lang="en-US" dirty="0"/>
              <a:t>OP Central Europe (2011-2014),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96627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rial" pitchFamily="34" charset="0"/>
          </a:defRPr>
        </a:defPPr>
      </a:lst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기본 디자인">
  <a:themeElements>
    <a:clrScheme name="기본 디자인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rial" pitchFamily="34" charset="0"/>
          </a:defRPr>
        </a:defPPr>
      </a:lst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QUANTIFY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QUANTIFY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QUANTIFY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QUANTIFY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QUANTIFY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QUANTIFY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QUANTIFY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QUANTIFY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QUANTIFY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QUANTIFY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1_QUANTIFY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de-DE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de-DE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QUANTIFY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QUANTIFY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QUANTIFY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QUANTIFY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QUANTIFY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QUANTIFY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QUANTIFY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rial" pitchFamily="34" charset="0"/>
          </a:defRPr>
        </a:defPPr>
      </a:lst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Výchozí návrh">
  <a:themeElements>
    <a:clrScheme name="Výchozí návrh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ýchozí návrh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Výchozí návr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4225</TotalTime>
  <Words>883</Words>
  <Application>Microsoft Office PowerPoint</Application>
  <PresentationFormat>Předvádění na obrazovce (4:3)</PresentationFormat>
  <Paragraphs>316</Paragraphs>
  <Slides>34</Slides>
  <Notes>7</Notes>
  <HiddenSlides>0</HiddenSlides>
  <MMClips>0</MMClips>
  <ScaleCrop>false</ScaleCrop>
  <HeadingPairs>
    <vt:vector size="6" baseType="variant">
      <vt:variant>
        <vt:lpstr>Motiv</vt:lpstr>
      </vt:variant>
      <vt:variant>
        <vt:i4>7</vt:i4>
      </vt:variant>
      <vt:variant>
        <vt:lpstr>Vložené servery OLE</vt:lpstr>
      </vt:variant>
      <vt:variant>
        <vt:i4>4</vt:i4>
      </vt:variant>
      <vt:variant>
        <vt:lpstr>Nadpisy snímků</vt:lpstr>
      </vt:variant>
      <vt:variant>
        <vt:i4>34</vt:i4>
      </vt:variant>
    </vt:vector>
  </HeadingPairs>
  <TitlesOfParts>
    <vt:vector size="45" baseType="lpstr">
      <vt:lpstr>기본 디자인</vt:lpstr>
      <vt:lpstr>1_기본 디자인</vt:lpstr>
      <vt:lpstr>1_QUANTIFY</vt:lpstr>
      <vt:lpstr>4_QUANTIFY</vt:lpstr>
      <vt:lpstr>2_기본 디자인</vt:lpstr>
      <vt:lpstr>1_Výchozí návrh</vt:lpstr>
      <vt:lpstr>1_Office Theme</vt:lpstr>
      <vt:lpstr>dokument</vt:lpstr>
      <vt:lpstr>Document</vt:lpstr>
      <vt:lpstr>Microsoft Word Picture</vt:lpstr>
      <vt:lpstr>Microsoft Office Word 97 - 2003 Document</vt:lpstr>
      <vt:lpstr>Prezentace aplikace PowerPoint</vt:lpstr>
      <vt:lpstr>Food security</vt:lpstr>
      <vt:lpstr>Food security</vt:lpstr>
      <vt:lpstr>Food security and climate conditions</vt:lpstr>
      <vt:lpstr>Food security and climate change</vt:lpstr>
      <vt:lpstr>Climate factors</vt:lpstr>
      <vt:lpstr>Climate indices</vt:lpstr>
      <vt:lpstr>Model simulations</vt:lpstr>
      <vt:lpstr>Previous experience</vt:lpstr>
      <vt:lpstr>CECILIA Project</vt:lpstr>
      <vt:lpstr>Modeling background</vt:lpstr>
      <vt:lpstr>Simulation domains (10 km resolution)</vt:lpstr>
      <vt:lpstr>Prezentace aplikace PowerPoint</vt:lpstr>
      <vt:lpstr>A1B scenario,  driven by ECHAM5 driven RegCM@25km, temperature</vt:lpstr>
      <vt:lpstr>A1B, temperature, 2021-2050 vs. 1961-90</vt:lpstr>
      <vt:lpstr>A1B, temperature, 2071-2100 vs. 1961-90</vt:lpstr>
      <vt:lpstr>Temperature – ENSEMBLES vs. EuroCORDEX</vt:lpstr>
      <vt:lpstr>Temperature – annual cycle CORDEX historical</vt:lpstr>
      <vt:lpstr>Precipitation – ENSEMBLES vs. EuroCORDEX</vt:lpstr>
      <vt:lpstr>Precipitation – annual cycle CORDEX historical</vt:lpstr>
      <vt:lpstr>Climate classification Köppen - Trewartha</vt:lpstr>
      <vt:lpstr>CRU based analysis</vt:lpstr>
      <vt:lpstr>Prezentace aplikace PowerPoint</vt:lpstr>
      <vt:lpstr>Prezentace aplikace PowerPoint</vt:lpstr>
      <vt:lpstr>Prezentace aplikace PowerPoint</vt:lpstr>
      <vt:lpstr>Validation on heat waves in Euro-CORDEX RCM simulations</vt:lpstr>
      <vt:lpstr>Tmean RCP4.5, summer</vt:lpstr>
      <vt:lpstr>Tmean RCP4.5, winter</vt:lpstr>
      <vt:lpstr>Daily precipitation RCP4.5, summer</vt:lpstr>
      <vt:lpstr>Daily precipitation RCP4.5, winter</vt:lpstr>
      <vt:lpstr>Discussion</vt:lpstr>
      <vt:lpstr>COordinated Regional climate Downscaling EXperiment</vt:lpstr>
      <vt:lpstr>Discussion</vt:lpstr>
      <vt:lpstr>Prezentace aplikace PowerPoint</vt:lpstr>
    </vt:vector>
  </TitlesOfParts>
  <Company>UFA AVCR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DEVELOPMENT OF A REGIONAL CLIMATE MODEL IN THE CZECH REPUBLIC</dc:title>
  <dc:creator>Huth</dc:creator>
  <cp:lastModifiedBy>Tomáš Halenka</cp:lastModifiedBy>
  <cp:revision>191</cp:revision>
  <dcterms:created xsi:type="dcterms:W3CDTF">2002-11-08T12:51:54Z</dcterms:created>
  <dcterms:modified xsi:type="dcterms:W3CDTF">2016-06-09T09:30:18Z</dcterms:modified>
</cp:coreProperties>
</file>